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50"/>
  </p:notesMasterIdLst>
  <p:sldIdLst>
    <p:sldId id="307"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87"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9" r:id="rId32"/>
    <p:sldId id="290" r:id="rId33"/>
    <p:sldId id="293" r:id="rId34"/>
    <p:sldId id="292"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288"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E519C8-22BB-497B-B439-7CF130287478}">
          <p14:sldIdLst>
            <p14:sldId id="307"/>
            <p14:sldId id="257"/>
            <p14:sldId id="260"/>
            <p14:sldId id="261"/>
            <p14:sldId id="262"/>
            <p14:sldId id="263"/>
            <p14:sldId id="264"/>
            <p14:sldId id="265"/>
            <p14:sldId id="266"/>
            <p14:sldId id="267"/>
            <p14:sldId id="268"/>
            <p14:sldId id="269"/>
            <p14:sldId id="270"/>
            <p14:sldId id="271"/>
            <p14:sldId id="287"/>
            <p14:sldId id="272"/>
            <p14:sldId id="273"/>
            <p14:sldId id="274"/>
            <p14:sldId id="275"/>
            <p14:sldId id="276"/>
            <p14:sldId id="277"/>
            <p14:sldId id="278"/>
            <p14:sldId id="279"/>
            <p14:sldId id="280"/>
            <p14:sldId id="281"/>
            <p14:sldId id="282"/>
            <p14:sldId id="283"/>
            <p14:sldId id="284"/>
            <p14:sldId id="285"/>
            <p14:sldId id="286"/>
            <p14:sldId id="289"/>
            <p14:sldId id="290"/>
            <p14:sldId id="293"/>
            <p14:sldId id="292"/>
            <p14:sldId id="294"/>
            <p14:sldId id="295"/>
            <p14:sldId id="296"/>
            <p14:sldId id="297"/>
            <p14:sldId id="298"/>
            <p14:sldId id="299"/>
            <p14:sldId id="300"/>
            <p14:sldId id="301"/>
            <p14:sldId id="302"/>
            <p14:sldId id="303"/>
            <p14:sldId id="304"/>
            <p14:sldId id="305"/>
            <p14:sldId id="306"/>
            <p14:sldId id="28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89" autoAdjust="0"/>
    <p:restoredTop sz="94660"/>
  </p:normalViewPr>
  <p:slideViewPr>
    <p:cSldViewPr>
      <p:cViewPr>
        <p:scale>
          <a:sx n="75" d="100"/>
          <a:sy n="75" d="100"/>
        </p:scale>
        <p:origin x="-114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B1FE24-18F6-4A37-B8CA-03261E6F11A0}" type="datetimeFigureOut">
              <a:rPr lang="en-US" smtClean="0"/>
              <a:t>4/5/2016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CEB97E-0ADB-4FC2-A84E-82D1E757B75F}" type="slidenum">
              <a:rPr lang="en-US" smtClean="0"/>
              <a:t>‹#›</a:t>
            </a:fld>
            <a:endParaRPr lang="en-US"/>
          </a:p>
        </p:txBody>
      </p:sp>
    </p:spTree>
    <p:extLst>
      <p:ext uri="{BB962C8B-B14F-4D97-AF65-F5344CB8AC3E}">
        <p14:creationId xmlns:p14="http://schemas.microsoft.com/office/powerpoint/2010/main" val="131355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CEB97E-0ADB-4FC2-A84E-82D1E757B75F}" type="slidenum">
              <a:rPr lang="en-US" smtClean="0"/>
              <a:t>37</a:t>
            </a:fld>
            <a:endParaRPr lang="en-US"/>
          </a:p>
        </p:txBody>
      </p:sp>
    </p:spTree>
    <p:extLst>
      <p:ext uri="{BB962C8B-B14F-4D97-AF65-F5344CB8AC3E}">
        <p14:creationId xmlns:p14="http://schemas.microsoft.com/office/powerpoint/2010/main" val="4044622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CEB97E-0ADB-4FC2-A84E-82D1E757B75F}" type="slidenum">
              <a:rPr lang="en-US" smtClean="0"/>
              <a:t>48</a:t>
            </a:fld>
            <a:endParaRPr lang="en-US"/>
          </a:p>
        </p:txBody>
      </p:sp>
    </p:spTree>
    <p:extLst>
      <p:ext uri="{BB962C8B-B14F-4D97-AF65-F5344CB8AC3E}">
        <p14:creationId xmlns:p14="http://schemas.microsoft.com/office/powerpoint/2010/main" val="899145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572120D3-CE80-4329-831C-7653C86F728B}" type="datetimeFigureOut">
              <a:rPr lang="en-US" smtClean="0"/>
              <a:t>4/5/2016</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DD27D5AE-F020-4B7D-92B2-F65CC98729AA}"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72120D3-CE80-4329-831C-7653C86F728B}"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27D5AE-F020-4B7D-92B2-F65CC98729A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72120D3-CE80-4329-831C-7653C86F728B}"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27D5AE-F020-4B7D-92B2-F65CC98729A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72120D3-CE80-4329-831C-7653C86F728B}"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27D5AE-F020-4B7D-92B2-F65CC98729A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72120D3-CE80-4329-831C-7653C86F728B}"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27D5AE-F020-4B7D-92B2-F65CC98729AA}"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72120D3-CE80-4329-831C-7653C86F728B}" type="datetimeFigureOut">
              <a:rPr lang="en-US" smtClean="0"/>
              <a:t>4/5/2016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27D5AE-F020-4B7D-92B2-F65CC98729A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572120D3-CE80-4329-831C-7653C86F728B}" type="datetimeFigureOut">
              <a:rPr lang="en-US" smtClean="0"/>
              <a:t>4/5/2016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27D5AE-F020-4B7D-92B2-F65CC98729A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72120D3-CE80-4329-831C-7653C86F728B}" type="datetimeFigureOut">
              <a:rPr lang="en-US" smtClean="0"/>
              <a:t>4/5/2016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27D5AE-F020-4B7D-92B2-F65CC98729A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2120D3-CE80-4329-831C-7653C86F728B}" type="datetimeFigureOut">
              <a:rPr lang="en-US" smtClean="0"/>
              <a:t>4/5/2016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27D5AE-F020-4B7D-92B2-F65CC98729A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72120D3-CE80-4329-831C-7653C86F728B}" type="datetimeFigureOut">
              <a:rPr lang="en-US" smtClean="0"/>
              <a:t>4/5/2016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27D5AE-F020-4B7D-92B2-F65CC98729A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72120D3-CE80-4329-831C-7653C86F728B}" type="datetimeFigureOut">
              <a:rPr lang="en-US" smtClean="0"/>
              <a:t>4/5/2016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DD27D5AE-F020-4B7D-92B2-F65CC98729AA}"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72120D3-CE80-4329-831C-7653C86F728B}" type="datetimeFigureOut">
              <a:rPr lang="en-US" smtClean="0"/>
              <a:t>4/5/2016</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D27D5AE-F020-4B7D-92B2-F65CC98729AA}"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effectLst>
            <a:innerShdw blurRad="63500" dist="50800" dir="13500000">
              <a:prstClr val="black">
                <a:alpha val="50000"/>
              </a:prstClr>
            </a:innerShdw>
          </a:effectLst>
          <a:scene3d>
            <a:camera prst="orthographicFront"/>
            <a:lightRig rig="freezing" dir="t">
              <a:rot lat="0" lon="0" rev="5640000"/>
            </a:lightRig>
          </a:scene3d>
          <a:sp3d>
            <a:bevelT prst="relaxedInset"/>
          </a:sp3d>
        </p:spPr>
        <p:style>
          <a:lnRef idx="0">
            <a:scrgbClr r="0" g="0" b="0"/>
          </a:lnRef>
          <a:fillRef idx="1003">
            <a:schemeClr val="dk2"/>
          </a:fillRef>
          <a:effectRef idx="0">
            <a:scrgbClr r="0" g="0" b="0"/>
          </a:effectRef>
          <a:fontRef idx="major"/>
        </p:style>
        <p:txBody>
          <a:bodyPr>
            <a:normAutofit/>
            <a:scene3d>
              <a:camera prst="orthographicFront"/>
              <a:lightRig rig="freezing" dir="t">
                <a:rot lat="0" lon="0" rev="5640000"/>
              </a:lightRig>
            </a:scene3d>
            <a:sp3d prstMaterial="flat">
              <a:bevelT w="38100" h="38100"/>
              <a:contourClr>
                <a:schemeClr val="tx2"/>
              </a:contourClr>
            </a:sp3d>
          </a:bodyPr>
          <a:lstStyle/>
          <a:p>
            <a:pPr algn="ctr"/>
            <a:r>
              <a:rPr lang="en-US" sz="4000" dirty="0" smtClean="0"/>
              <a:t>MAJOR PROJECT PRESENTATION</a:t>
            </a:r>
            <a:br>
              <a:rPr lang="en-US" sz="4000" dirty="0" smtClean="0"/>
            </a:br>
            <a:r>
              <a:rPr lang="en-US" sz="4000" dirty="0" smtClean="0"/>
              <a:t>ON</a:t>
            </a:r>
            <a:br>
              <a:rPr lang="en-US" sz="4000" dirty="0" smtClean="0"/>
            </a:br>
            <a:r>
              <a:rPr lang="en-US" sz="4000" dirty="0" smtClean="0"/>
              <a:t>“DELHI BUS NAVIGATOR”</a:t>
            </a:r>
            <a:endParaRPr lang="en-IN" sz="4000" dirty="0"/>
          </a:p>
        </p:txBody>
      </p:sp>
      <p:sp>
        <p:nvSpPr>
          <p:cNvPr id="3" name="Subtitle 2"/>
          <p:cNvSpPr>
            <a:spLocks noGrp="1"/>
          </p:cNvSpPr>
          <p:nvPr>
            <p:ph type="subTitle" idx="1"/>
          </p:nvPr>
        </p:nvSpPr>
        <p:spPr>
          <a:xfrm>
            <a:off x="928662" y="3714752"/>
            <a:ext cx="7459434" cy="2857520"/>
          </a:xfrm>
        </p:spPr>
        <p:txBody>
          <a:bodyPr>
            <a:normAutofit fontScale="92500" lnSpcReduction="20000"/>
          </a:bodyPr>
          <a:lstStyle/>
          <a:p>
            <a:pPr algn="ctr"/>
            <a:r>
              <a:rPr lang="en-US" sz="2800" dirty="0" smtClean="0"/>
              <a:t>UNDER THE GUIDANCE</a:t>
            </a:r>
            <a:br>
              <a:rPr lang="en-US" sz="2800" dirty="0" smtClean="0"/>
            </a:br>
            <a:r>
              <a:rPr lang="en-US" sz="2800" dirty="0" smtClean="0"/>
              <a:t>OF</a:t>
            </a:r>
            <a:br>
              <a:rPr lang="en-US" sz="2800" dirty="0" smtClean="0"/>
            </a:br>
            <a:r>
              <a:rPr lang="en-US" sz="2800" b="1" dirty="0" smtClean="0"/>
              <a:t>Mr. H S BHATIA</a:t>
            </a:r>
            <a:r>
              <a:rPr lang="en-US" sz="2800" dirty="0" smtClean="0"/>
              <a:t/>
            </a:r>
            <a:br>
              <a:rPr lang="en-US" sz="2800" dirty="0" smtClean="0"/>
            </a:br>
            <a:r>
              <a:rPr lang="en-US" sz="2800" dirty="0" smtClean="0"/>
              <a:t>(PROJECT IN-CHARGE)</a:t>
            </a:r>
          </a:p>
          <a:p>
            <a:pPr algn="ctr"/>
            <a:endParaRPr lang="en-US" sz="2800" dirty="0" smtClean="0"/>
          </a:p>
          <a:p>
            <a:r>
              <a:rPr lang="en-US" sz="1700" dirty="0" smtClean="0">
                <a:latin typeface="Aharoni" pitchFamily="2" charset="-79"/>
                <a:cs typeface="Aharoni" pitchFamily="2" charset="-79"/>
              </a:rPr>
              <a:t>SUBMITTED BY</a:t>
            </a:r>
          </a:p>
          <a:p>
            <a:r>
              <a:rPr lang="en-US" sz="1700" dirty="0" smtClean="0">
                <a:latin typeface="Aharoni" pitchFamily="2" charset="-79"/>
                <a:cs typeface="Aharoni" pitchFamily="2" charset="-79"/>
              </a:rPr>
              <a:t>BITTOO</a:t>
            </a:r>
          </a:p>
          <a:p>
            <a:r>
              <a:rPr lang="en-US" sz="1700" dirty="0" smtClean="0">
                <a:latin typeface="Aharoni" pitchFamily="2" charset="-79"/>
                <a:cs typeface="Aharoni" pitchFamily="2" charset="-79"/>
              </a:rPr>
              <a:t>1302051010</a:t>
            </a:r>
          </a:p>
          <a:p>
            <a:r>
              <a:rPr lang="en-US" sz="1700" dirty="0" smtClean="0">
                <a:latin typeface="Aharoni" pitchFamily="2" charset="-79"/>
                <a:cs typeface="Aharoni" pitchFamily="2" charset="-79"/>
              </a:rPr>
              <a:t>COMPUTER ENGINEERING 6 TH SEM</a:t>
            </a:r>
            <a:endParaRPr lang="en-IN" sz="1700" dirty="0">
              <a:latin typeface="Aharoni" pitchFamily="2" charset="-79"/>
              <a:cs typeface="Aharoni" pitchFamily="2" charset="-79"/>
            </a:endParaRPr>
          </a:p>
        </p:txBody>
      </p:sp>
    </p:spTree>
    <p:extLst>
      <p:ext uri="{BB962C8B-B14F-4D97-AF65-F5344CB8AC3E}">
        <p14:creationId xmlns:p14="http://schemas.microsoft.com/office/powerpoint/2010/main" val="127298544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itchFamily="82" charset="0"/>
              </a:rPr>
              <a:t>Architecture</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28800"/>
            <a:ext cx="85344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737541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7888"/>
            <a:ext cx="8305800" cy="667512"/>
          </a:xfrm>
        </p:spPr>
        <p:style>
          <a:lnRef idx="0">
            <a:scrgbClr r="0" g="0" b="0"/>
          </a:lnRef>
          <a:fillRef idx="1002">
            <a:schemeClr val="lt2"/>
          </a:fillRef>
          <a:effectRef idx="0">
            <a:scrgbClr r="0" g="0" b="0"/>
          </a:effectRef>
          <a:fontRef idx="major"/>
        </p:style>
        <p:txBody>
          <a:bodyPr>
            <a:noAutofit/>
          </a:bodyPr>
          <a:lstStyle/>
          <a:p>
            <a:r>
              <a:rPr lang="en-US" altLang="ko-KR" sz="3200" dirty="0">
                <a:ea typeface="Gulim" pitchFamily="34" charset="-127"/>
              </a:rPr>
              <a:t/>
            </a:r>
            <a:br>
              <a:rPr lang="en-US" altLang="ko-KR" sz="3200" dirty="0">
                <a:ea typeface="Gulim" pitchFamily="34" charset="-127"/>
              </a:rPr>
            </a:br>
            <a:r>
              <a:rPr lang="en-US" altLang="ko-KR" sz="3200" b="1" dirty="0">
                <a:latin typeface="Algerian" pitchFamily="82" charset="0"/>
                <a:ea typeface="Gulim" pitchFamily="34" charset="-127"/>
              </a:rPr>
              <a:t>Android S/W Stack – </a:t>
            </a:r>
            <a:r>
              <a:rPr lang="en-US" altLang="ko-KR" sz="3200" b="1" dirty="0" smtClean="0">
                <a:latin typeface="Algerian" pitchFamily="82" charset="0"/>
                <a:ea typeface="Gulim" pitchFamily="34" charset="-127"/>
              </a:rPr>
              <a:t>application</a:t>
            </a:r>
            <a:endParaRPr lang="en-US" sz="3200" b="1" dirty="0">
              <a:latin typeface="Algerian" pitchFamily="82"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47800"/>
            <a:ext cx="9144001" cy="145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298700" y="2575609"/>
            <a:ext cx="5930900" cy="707886"/>
          </a:xfrm>
          <a:prstGeom prst="rect">
            <a:avLst/>
          </a:prstGeom>
        </p:spPr>
        <p:txBody>
          <a:bodyPr wrap="square">
            <a:spAutoFit/>
          </a:bodyPr>
          <a:lstStyle/>
          <a:p>
            <a:pPr marL="342900" indent="-342900">
              <a:buFont typeface="Wingdings" pitchFamily="2" charset="2"/>
              <a:buChar char="v"/>
            </a:pPr>
            <a:r>
              <a:rPr lang="en-US" sz="2000" b="1" dirty="0"/>
              <a:t>your application to be installed on this layer only.</a:t>
            </a:r>
          </a:p>
        </p:txBody>
      </p:sp>
      <p:sp>
        <p:nvSpPr>
          <p:cNvPr id="4" name="Rectangle 3"/>
          <p:cNvSpPr/>
          <p:nvPr/>
        </p:nvSpPr>
        <p:spPr>
          <a:xfrm>
            <a:off x="533400" y="3221940"/>
            <a:ext cx="7133107" cy="2923877"/>
          </a:xfrm>
          <a:prstGeom prst="rect">
            <a:avLst/>
          </a:prstGeom>
        </p:spPr>
        <p:txBody>
          <a:bodyPr wrap="none">
            <a:spAutoFit/>
          </a:bodyPr>
          <a:lstStyle/>
          <a:p>
            <a:pPr marL="285750" indent="-285750">
              <a:buFont typeface="Wingdings" pitchFamily="2" charset="2"/>
              <a:buChar char="v"/>
            </a:pPr>
            <a:r>
              <a:rPr lang="en-US" altLang="ko-KR" sz="2800" dirty="0">
                <a:ea typeface="Gulim" pitchFamily="34" charset="-127"/>
              </a:rPr>
              <a:t>Android provides a set of core applications:</a:t>
            </a:r>
          </a:p>
          <a:p>
            <a:r>
              <a:rPr lang="en-US" sz="2400" b="1" dirty="0" smtClean="0"/>
              <a:t>        Examples :</a:t>
            </a:r>
            <a:r>
              <a:rPr lang="en-US" sz="2400" dirty="0" smtClean="0"/>
              <a:t>- </a:t>
            </a:r>
          </a:p>
          <a:p>
            <a:pPr marL="2686050" lvl="5" indent="-400050">
              <a:buFont typeface="+mj-lt"/>
              <a:buAutoNum type="alphaLcPeriod"/>
            </a:pPr>
            <a:r>
              <a:rPr lang="en-US" sz="2000" dirty="0" smtClean="0"/>
              <a:t>Contacts </a:t>
            </a:r>
            <a:r>
              <a:rPr lang="en-US" sz="2000" dirty="0"/>
              <a:t>Books, </a:t>
            </a:r>
            <a:r>
              <a:rPr lang="en-US" sz="2000" dirty="0" smtClean="0"/>
              <a:t> </a:t>
            </a:r>
          </a:p>
          <a:p>
            <a:pPr marL="2686050" lvl="5" indent="-400050">
              <a:buFont typeface="+mj-lt"/>
              <a:buAutoNum type="alphaLcPeriod"/>
            </a:pPr>
            <a:r>
              <a:rPr lang="en-US" sz="2000" dirty="0" smtClean="0"/>
              <a:t> Browser</a:t>
            </a:r>
            <a:r>
              <a:rPr lang="en-US" sz="2000" dirty="0"/>
              <a:t>, </a:t>
            </a:r>
            <a:endParaRPr lang="en-US" sz="2000" dirty="0" smtClean="0"/>
          </a:p>
          <a:p>
            <a:pPr marL="2686050" lvl="5" indent="-400050">
              <a:buFont typeface="+mj-lt"/>
              <a:buAutoNum type="alphaLcPeriod"/>
            </a:pPr>
            <a:r>
              <a:rPr lang="en-US" sz="2000" dirty="0" smtClean="0"/>
              <a:t>Games </a:t>
            </a:r>
          </a:p>
          <a:p>
            <a:pPr marL="2628900" lvl="5" indent="-342900">
              <a:buFont typeface="+mj-lt"/>
              <a:buAutoNum type="alphaLcPeriod"/>
            </a:pPr>
            <a:r>
              <a:rPr lang="en-US" altLang="ko-KR" dirty="0">
                <a:ea typeface="Gulim" pitchFamily="34" charset="-127"/>
              </a:rPr>
              <a:t>Email Client</a:t>
            </a:r>
          </a:p>
          <a:p>
            <a:pPr marL="2628900" lvl="5" indent="-342900">
              <a:buFont typeface="+mj-lt"/>
              <a:buAutoNum type="alphaLcPeriod"/>
            </a:pPr>
            <a:r>
              <a:rPr lang="en-US" altLang="ko-KR" dirty="0">
                <a:ea typeface="Gulim" pitchFamily="34" charset="-127"/>
              </a:rPr>
              <a:t>SMS Program</a:t>
            </a:r>
          </a:p>
          <a:p>
            <a:pPr marL="2628900" lvl="5" indent="-342900">
              <a:buFont typeface="+mj-lt"/>
              <a:buAutoNum type="alphaLcPeriod"/>
            </a:pPr>
            <a:r>
              <a:rPr lang="en-US" altLang="ko-KR" dirty="0">
                <a:ea typeface="Gulim" pitchFamily="34" charset="-127"/>
              </a:rPr>
              <a:t>Calendar</a:t>
            </a:r>
          </a:p>
          <a:p>
            <a:pPr marL="4057650" lvl="8" indent="-400050">
              <a:buFont typeface="+mj-lt"/>
              <a:buAutoNum type="romanLcPeriod"/>
            </a:pPr>
            <a:endParaRPr lang="en-US" dirty="0"/>
          </a:p>
        </p:txBody>
      </p:sp>
      <p:sp>
        <p:nvSpPr>
          <p:cNvPr id="6" name="Rectangle 5"/>
          <p:cNvSpPr/>
          <p:nvPr/>
        </p:nvSpPr>
        <p:spPr>
          <a:xfrm>
            <a:off x="533400" y="6103828"/>
            <a:ext cx="7848600" cy="461665"/>
          </a:xfrm>
          <a:prstGeom prst="rect">
            <a:avLst/>
          </a:prstGeom>
        </p:spPr>
        <p:txBody>
          <a:bodyPr wrap="square">
            <a:spAutoFit/>
          </a:bodyPr>
          <a:lstStyle/>
          <a:p>
            <a:pPr marL="342900" indent="-342900">
              <a:buFont typeface="Wingdings" pitchFamily="2" charset="2"/>
              <a:buChar char="v"/>
            </a:pPr>
            <a:r>
              <a:rPr lang="en-US" sz="2400" dirty="0"/>
              <a:t>All applications are written using the Java language.</a:t>
            </a:r>
          </a:p>
        </p:txBody>
      </p:sp>
    </p:spTree>
    <p:extLst>
      <p:ext uri="{BB962C8B-B14F-4D97-AF65-F5344CB8AC3E}">
        <p14:creationId xmlns:p14="http://schemas.microsoft.com/office/powerpoint/2010/main" val="98749071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305800" cy="609600"/>
          </a:xfrm>
        </p:spPr>
        <p:style>
          <a:lnRef idx="0">
            <a:scrgbClr r="0" g="0" b="0"/>
          </a:lnRef>
          <a:fillRef idx="1002">
            <a:schemeClr val="lt2"/>
          </a:fillRef>
          <a:effectRef idx="0">
            <a:scrgbClr r="0" g="0" b="0"/>
          </a:effectRef>
          <a:fontRef idx="major"/>
        </p:style>
        <p:txBody>
          <a:bodyPr>
            <a:noAutofit/>
          </a:bodyPr>
          <a:lstStyle/>
          <a:p>
            <a:r>
              <a:rPr lang="en-US" sz="4000" dirty="0">
                <a:latin typeface="Baskerville Old Face" pitchFamily="18" charset="0"/>
              </a:rPr>
              <a:t>Android S/W Stack – App Framework</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371600"/>
            <a:ext cx="9251950" cy="1295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263106"/>
            <a:ext cx="7391400" cy="2210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0" y="5257800"/>
            <a:ext cx="6629400" cy="1323439"/>
          </a:xfrm>
          <a:prstGeom prst="rect">
            <a:avLst/>
          </a:prstGeom>
          <a:noFill/>
        </p:spPr>
        <p:txBody>
          <a:bodyPr wrap="square" rtlCol="0">
            <a:spAutoFit/>
          </a:bodyPr>
          <a:lstStyle/>
          <a:p>
            <a:pPr marL="285750" indent="-285750">
              <a:buFont typeface="Wingdings" pitchFamily="2" charset="2"/>
              <a:buChar char="v"/>
            </a:pPr>
            <a:r>
              <a:rPr lang="en-US" sz="2000" b="1" dirty="0" smtClean="0"/>
              <a:t>Manages the basic function of android device</a:t>
            </a:r>
          </a:p>
          <a:p>
            <a:pPr marL="285750" indent="-285750">
              <a:buFont typeface="Wingdings" pitchFamily="2" charset="2"/>
              <a:buChar char="v"/>
            </a:pPr>
            <a:r>
              <a:rPr lang="en-US" sz="2000" dirty="0"/>
              <a:t> </a:t>
            </a:r>
            <a:r>
              <a:rPr lang="en-US" sz="2000" dirty="0" smtClean="0"/>
              <a:t>EX;-</a:t>
            </a:r>
          </a:p>
          <a:p>
            <a:pPr marL="1200150" lvl="2" indent="-285750">
              <a:buFont typeface="Wingdings" pitchFamily="2" charset="2"/>
              <a:buChar char="ü"/>
            </a:pPr>
            <a:r>
              <a:rPr lang="en-US" sz="2000" dirty="0" smtClean="0"/>
              <a:t> Resource Management</a:t>
            </a:r>
          </a:p>
          <a:p>
            <a:pPr marL="1200150" lvl="2" indent="-285750">
              <a:buFont typeface="Wingdings" pitchFamily="2" charset="2"/>
              <a:buChar char="ü"/>
            </a:pPr>
            <a:r>
              <a:rPr lang="en-US" sz="2000" dirty="0" smtClean="0"/>
              <a:t> Voice call Management</a:t>
            </a:r>
            <a:endParaRPr lang="en-US" sz="2000" dirty="0"/>
          </a:p>
        </p:txBody>
      </p:sp>
    </p:spTree>
    <p:extLst>
      <p:ext uri="{BB962C8B-B14F-4D97-AF65-F5344CB8AC3E}">
        <p14:creationId xmlns:p14="http://schemas.microsoft.com/office/powerpoint/2010/main" val="15785014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14400"/>
            <a:ext cx="8305800" cy="972312"/>
          </a:xfrm>
        </p:spPr>
        <p:txBody>
          <a:bodyPr>
            <a:noAutofit/>
          </a:bodyPr>
          <a:lstStyle/>
          <a:p>
            <a:r>
              <a:rPr lang="en-US" altLang="ko-KR" sz="4000" dirty="0">
                <a:latin typeface="Aharoni" pitchFamily="2" charset="-79"/>
                <a:ea typeface="Gulim" pitchFamily="34" charset="-127"/>
                <a:cs typeface="Aharoni" pitchFamily="2" charset="-79"/>
              </a:rPr>
              <a:t>Android S/W Stack – </a:t>
            </a:r>
            <a:br>
              <a:rPr lang="en-US" altLang="ko-KR" sz="4000" dirty="0">
                <a:latin typeface="Aharoni" pitchFamily="2" charset="-79"/>
                <a:ea typeface="Gulim" pitchFamily="34" charset="-127"/>
                <a:cs typeface="Aharoni" pitchFamily="2" charset="-79"/>
              </a:rPr>
            </a:br>
            <a:r>
              <a:rPr lang="en-US" altLang="ko-KR" sz="4000" dirty="0">
                <a:latin typeface="Aharoni" pitchFamily="2" charset="-79"/>
                <a:ea typeface="Gulim" pitchFamily="34" charset="-127"/>
                <a:cs typeface="Aharoni" pitchFamily="2" charset="-79"/>
              </a:rPr>
              <a:t>App Framework (</a:t>
            </a:r>
            <a:r>
              <a:rPr lang="en-US" altLang="ko-KR" sz="4000" dirty="0" err="1">
                <a:latin typeface="Aharoni" pitchFamily="2" charset="-79"/>
                <a:ea typeface="Gulim" pitchFamily="34" charset="-127"/>
                <a:cs typeface="Aharoni" pitchFamily="2" charset="-79"/>
              </a:rPr>
              <a:t>Cont</a:t>
            </a:r>
            <a:r>
              <a:rPr lang="en-US" altLang="ko-KR" sz="4000" dirty="0">
                <a:latin typeface="Aharoni" pitchFamily="2" charset="-79"/>
                <a:ea typeface="Gulim" pitchFamily="34" charset="-127"/>
                <a:cs typeface="Aharoni" pitchFamily="2" charset="-79"/>
              </a:rPr>
              <a:t>)</a:t>
            </a:r>
            <a:endParaRPr lang="en-US" sz="4000" dirty="0">
              <a:latin typeface="Aharoni" pitchFamily="2" charset="-79"/>
              <a:cs typeface="Aharoni" pitchFamily="2" charset="-79"/>
            </a:endParaRPr>
          </a:p>
        </p:txBody>
      </p:sp>
      <p:graphicFrame>
        <p:nvGraphicFramePr>
          <p:cNvPr id="4" name="Table 3"/>
          <p:cNvGraphicFramePr>
            <a:graphicFrameLocks noGrp="1"/>
          </p:cNvGraphicFramePr>
          <p:nvPr>
            <p:extLst>
              <p:ext uri="{D42A27DB-BD31-4B8C-83A1-F6EECF244321}">
                <p14:modId xmlns:p14="http://schemas.microsoft.com/office/powerpoint/2010/main" val="241181294"/>
              </p:ext>
            </p:extLst>
          </p:nvPr>
        </p:nvGraphicFramePr>
        <p:xfrm>
          <a:off x="0" y="2057400"/>
          <a:ext cx="9144000" cy="4648200"/>
        </p:xfrm>
        <a:graphic>
          <a:graphicData uri="http://schemas.openxmlformats.org/drawingml/2006/table">
            <a:tbl>
              <a:tblPr firstRow="1" bandRow="1">
                <a:tableStyleId>{5C22544A-7EE6-4342-B048-85BDC9FD1C3A}</a:tableStyleId>
              </a:tblPr>
              <a:tblGrid>
                <a:gridCol w="2438400"/>
                <a:gridCol w="6705600"/>
              </a:tblGrid>
              <a:tr h="370840">
                <a:tc>
                  <a:txBody>
                    <a:bodyPr/>
                    <a:lstStyle/>
                    <a:p>
                      <a:pPr algn="ctr"/>
                      <a:r>
                        <a:rPr lang="en-US" dirty="0" smtClean="0"/>
                        <a:t>Feature</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cap="none" normalizeH="0" baseline="0" dirty="0" smtClean="0">
                          <a:ln>
                            <a:noFill/>
                          </a:ln>
                          <a:solidFill>
                            <a:schemeClr val="bg1"/>
                          </a:solidFill>
                          <a:effectLst/>
                          <a:latin typeface="Times New Roman" pitchFamily="18" charset="0"/>
                          <a:ea typeface="Gulim" pitchFamily="34" charset="-127"/>
                        </a:rPr>
                        <a:t>Role</a:t>
                      </a:r>
                      <a:endParaRPr kumimoji="0" lang="ko-KR" altLang="en-US" sz="1800" b="1" i="0" u="none" strike="noStrike" cap="none" normalizeH="0" baseline="0" dirty="0" smtClean="0">
                        <a:ln>
                          <a:noFill/>
                        </a:ln>
                        <a:solidFill>
                          <a:schemeClr val="bg1"/>
                        </a:solidFill>
                        <a:effectLst/>
                        <a:latin typeface="Times New Roman" pitchFamily="18" charset="0"/>
                        <a:ea typeface="Gulim" pitchFamily="34" charset="-127"/>
                      </a:endParaRPr>
                    </a:p>
                    <a:p>
                      <a:endParaRPr lang="en-US" dirty="0"/>
                    </a:p>
                  </a:txBody>
                  <a:tcPr/>
                </a:tc>
              </a:tr>
              <a:tr h="96012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cap="none" normalizeH="0" baseline="0" dirty="0" smtClean="0">
                          <a:ln>
                            <a:noFill/>
                          </a:ln>
                          <a:solidFill>
                            <a:schemeClr val="accent1">
                              <a:lumMod val="75000"/>
                            </a:schemeClr>
                          </a:solidFill>
                          <a:effectLst/>
                          <a:latin typeface="Times New Roman" pitchFamily="18" charset="0"/>
                          <a:ea typeface="Gulim" pitchFamily="34" charset="-127"/>
                        </a:rPr>
                        <a:t>View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cap="none" normalizeH="0" baseline="0" dirty="0" smtClean="0">
                          <a:ln>
                            <a:noFill/>
                          </a:ln>
                          <a:solidFill>
                            <a:schemeClr val="accent1">
                              <a:lumMod val="75000"/>
                            </a:schemeClr>
                          </a:solidFill>
                          <a:effectLst/>
                          <a:latin typeface="Times New Roman" pitchFamily="18" charset="0"/>
                          <a:ea typeface="Gulim" pitchFamily="34" charset="-127"/>
                        </a:rPr>
                        <a:t>System</a:t>
                      </a:r>
                      <a:endParaRPr kumimoji="0" lang="ko-KR" altLang="en-US" sz="1600" b="1" i="0" u="none" strike="noStrike" cap="none" normalizeH="0" baseline="0" dirty="0" smtClean="0">
                        <a:ln>
                          <a:noFill/>
                        </a:ln>
                        <a:solidFill>
                          <a:schemeClr val="accent1">
                            <a:lumMod val="75000"/>
                          </a:schemeClr>
                        </a:solidFill>
                        <a:effectLst/>
                        <a:latin typeface="Times New Roman" pitchFamily="18" charset="0"/>
                        <a:ea typeface="Gulim" pitchFamily="34" charset="-127"/>
                      </a:endParaRPr>
                    </a:p>
                    <a:p>
                      <a:pPr algn="l"/>
                      <a:endParaRPr lang="en-US" sz="1600" b="1" dirty="0">
                        <a:solidFill>
                          <a:schemeClr val="accent1">
                            <a:lumMod val="75000"/>
                          </a:schemeClr>
                        </a:solidFill>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cap="none" normalizeH="0" baseline="0" dirty="0" smtClean="0">
                          <a:ln>
                            <a:noFill/>
                          </a:ln>
                          <a:solidFill>
                            <a:schemeClr val="accent1">
                              <a:lumMod val="75000"/>
                            </a:schemeClr>
                          </a:solidFill>
                          <a:effectLst/>
                          <a:latin typeface="Times New Roman" pitchFamily="18" charset="0"/>
                          <a:ea typeface="Gulim" pitchFamily="34" charset="-127"/>
                        </a:rPr>
                        <a:t>Used to build an application, including lists, grids, text</a:t>
                      </a:r>
                      <a:br>
                        <a:rPr kumimoji="0" lang="en-US" altLang="ko-KR" sz="1600" b="1" i="0" u="none" strike="noStrike" cap="none" normalizeH="0" baseline="0" dirty="0" smtClean="0">
                          <a:ln>
                            <a:noFill/>
                          </a:ln>
                          <a:solidFill>
                            <a:schemeClr val="accent1">
                              <a:lumMod val="75000"/>
                            </a:schemeClr>
                          </a:solidFill>
                          <a:effectLst/>
                          <a:latin typeface="Times New Roman" pitchFamily="18" charset="0"/>
                          <a:ea typeface="Gulim" pitchFamily="34" charset="-127"/>
                        </a:rPr>
                      </a:br>
                      <a:r>
                        <a:rPr kumimoji="0" lang="en-US" altLang="ko-KR" sz="1600" b="1" i="0" u="none" strike="noStrike" cap="none" normalizeH="0" baseline="0" dirty="0" smtClean="0">
                          <a:ln>
                            <a:noFill/>
                          </a:ln>
                          <a:solidFill>
                            <a:schemeClr val="accent1">
                              <a:lumMod val="75000"/>
                            </a:schemeClr>
                          </a:solidFill>
                          <a:effectLst/>
                          <a:latin typeface="Times New Roman" pitchFamily="18" charset="0"/>
                          <a:ea typeface="Gulim" pitchFamily="34" charset="-127"/>
                        </a:rPr>
                        <a:t>boxes, buttons, and embedded web browser</a:t>
                      </a:r>
                      <a:endParaRPr kumimoji="0" lang="ko-KR" altLang="en-US" sz="1600" b="1" i="0" u="none" strike="noStrike" cap="none" normalizeH="0" baseline="0" dirty="0" smtClean="0">
                        <a:ln>
                          <a:noFill/>
                        </a:ln>
                        <a:solidFill>
                          <a:schemeClr val="accent1">
                            <a:lumMod val="75000"/>
                          </a:schemeClr>
                        </a:solidFill>
                        <a:effectLst/>
                        <a:latin typeface="Times New Roman" pitchFamily="18" charset="0"/>
                        <a:ea typeface="Gulim" pitchFamily="34" charset="-127"/>
                      </a:endParaRPr>
                    </a:p>
                    <a:p>
                      <a:endParaRPr lang="en-US" sz="1600" b="1" dirty="0">
                        <a:solidFill>
                          <a:schemeClr val="accent1">
                            <a:lumMod val="75000"/>
                          </a:schemeClr>
                        </a:solidFill>
                      </a:endParaRPr>
                    </a:p>
                  </a:txBody>
                  <a:tcPr/>
                </a:tc>
              </a:tr>
              <a:tr h="609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Content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Provider</a:t>
                      </a:r>
                      <a:endParaRPr kumimoji="0" lang="ko-KR" altLang="en-US"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kern="1200" cap="none" normalizeH="0" baseline="0" dirty="0">
                        <a:ln>
                          <a:noFill/>
                        </a:ln>
                        <a:solidFill>
                          <a:schemeClr val="accent1">
                            <a:lumMod val="75000"/>
                          </a:schemeClr>
                        </a:solidFill>
                        <a:effectLst/>
                        <a:latin typeface="Times New Roman" pitchFamily="18" charset="0"/>
                        <a:ea typeface="Gulim" pitchFamily="34" charset="-127"/>
                        <a:cs typeface="+mn-cs"/>
                      </a:endParaRP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Enabling applications to access data from other </a:t>
                      </a:r>
                      <a:b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b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applications or to share their own data</a:t>
                      </a:r>
                      <a:endParaRPr kumimoji="0" lang="en-US" sz="1600" b="1" i="0" u="none" strike="noStrike" kern="1200" cap="none" normalizeH="0" baseline="0" dirty="0">
                        <a:ln>
                          <a:noFill/>
                        </a:ln>
                        <a:solidFill>
                          <a:schemeClr val="accent1">
                            <a:lumMod val="75000"/>
                          </a:schemeClr>
                        </a:solidFill>
                        <a:effectLst/>
                        <a:latin typeface="Times New Roman" pitchFamily="18" charset="0"/>
                        <a:ea typeface="Gulim" pitchFamily="34" charset="-127"/>
                        <a:cs typeface="+mn-cs"/>
                      </a:endParaRPr>
                    </a:p>
                  </a:txBody>
                  <a:tcPr/>
                </a:tc>
              </a:tr>
              <a:tr h="3708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Resource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Manager</a:t>
                      </a:r>
                      <a:endParaRPr kumimoji="0" lang="ko-KR" altLang="en-US"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endParaRP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Providing access to non-code resources (localized string</a:t>
                      </a:r>
                      <a:b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b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 graphics, and layout files)</a:t>
                      </a:r>
                      <a:endParaRPr kumimoji="0" lang="ko-KR" altLang="en-US"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kern="1200" cap="none" normalizeH="0" baseline="0" dirty="0">
                        <a:ln>
                          <a:noFill/>
                        </a:ln>
                        <a:solidFill>
                          <a:schemeClr val="accent1">
                            <a:lumMod val="75000"/>
                          </a:schemeClr>
                        </a:solidFill>
                        <a:effectLst/>
                        <a:latin typeface="Times New Roman" pitchFamily="18" charset="0"/>
                        <a:ea typeface="Gulim" pitchFamily="34" charset="-127"/>
                        <a:cs typeface="+mn-cs"/>
                      </a:endParaRPr>
                    </a:p>
                  </a:txBody>
                  <a:tcPr/>
                </a:tc>
              </a:tr>
              <a:tr h="37084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Notification Manager</a:t>
                      </a:r>
                      <a:endParaRPr kumimoji="0" lang="ko-KR" altLang="en-US"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kern="1200" cap="none" normalizeH="0" baseline="0" dirty="0">
                        <a:ln>
                          <a:noFill/>
                        </a:ln>
                        <a:solidFill>
                          <a:schemeClr val="accent1">
                            <a:lumMod val="75000"/>
                          </a:schemeClr>
                        </a:solidFill>
                        <a:effectLst/>
                        <a:latin typeface="Times New Roman" pitchFamily="18" charset="0"/>
                        <a:ea typeface="Gulim" pitchFamily="34" charset="-127"/>
                        <a:cs typeface="+mn-cs"/>
                      </a:endParaRP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Enabling all applications to display customer alerts in the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status bar</a:t>
                      </a:r>
                      <a:endParaRPr kumimoji="0" lang="en-US" sz="1600" b="1" i="0" u="none" strike="noStrike" kern="1200" cap="none" normalizeH="0" baseline="0" dirty="0">
                        <a:ln>
                          <a:noFill/>
                        </a:ln>
                        <a:solidFill>
                          <a:schemeClr val="accent1">
                            <a:lumMod val="75000"/>
                          </a:schemeClr>
                        </a:solidFill>
                        <a:effectLst/>
                        <a:latin typeface="Times New Roman" pitchFamily="18" charset="0"/>
                        <a:ea typeface="Gulim" pitchFamily="34" charset="-127"/>
                        <a:cs typeface="+mn-cs"/>
                      </a:endParaRPr>
                    </a:p>
                  </a:txBody>
                  <a:tcPr/>
                </a:tc>
              </a:tr>
              <a:tr h="3708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Activity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Manager</a:t>
                      </a:r>
                      <a:endParaRPr kumimoji="0" lang="ko-KR" altLang="en-US"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kern="1200" cap="none" normalizeH="0" baseline="0" dirty="0">
                        <a:ln>
                          <a:noFill/>
                        </a:ln>
                        <a:solidFill>
                          <a:schemeClr val="accent1">
                            <a:lumMod val="75000"/>
                          </a:schemeClr>
                        </a:solidFill>
                        <a:effectLst/>
                        <a:latin typeface="Times New Roman" pitchFamily="18" charset="0"/>
                        <a:ea typeface="Gulim" pitchFamily="34" charset="-127"/>
                        <a:cs typeface="+mn-cs"/>
                      </a:endParaRP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Managing the activity lifecycle of applications and providing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a common navigation </a:t>
                      </a:r>
                      <a:r>
                        <a:rPr kumimoji="0" lang="en-US" altLang="ko-KR" sz="1600" b="1" i="0" u="none" strike="noStrike" kern="1200" cap="none" normalizeH="0" baseline="0" dirty="0" err="1" smtClean="0">
                          <a:ln>
                            <a:noFill/>
                          </a:ln>
                          <a:solidFill>
                            <a:schemeClr val="accent1">
                              <a:lumMod val="75000"/>
                            </a:schemeClr>
                          </a:solidFill>
                          <a:effectLst/>
                          <a:latin typeface="Times New Roman" pitchFamily="18" charset="0"/>
                          <a:ea typeface="Gulim" pitchFamily="34" charset="-127"/>
                          <a:cs typeface="+mn-cs"/>
                        </a:rPr>
                        <a:t>backstack</a:t>
                      </a:r>
                      <a:endParaRPr kumimoji="0" lang="ko-KR" altLang="en-US"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kern="1200" cap="none" normalizeH="0" baseline="0" dirty="0">
                        <a:ln>
                          <a:noFill/>
                        </a:ln>
                        <a:solidFill>
                          <a:schemeClr val="accent1">
                            <a:lumMod val="75000"/>
                          </a:schemeClr>
                        </a:solidFill>
                        <a:effectLst/>
                        <a:latin typeface="Times New Roman" pitchFamily="18" charset="0"/>
                        <a:ea typeface="Gulim" pitchFamily="34" charset="-127"/>
                        <a:cs typeface="+mn-cs"/>
                      </a:endParaRPr>
                    </a:p>
                  </a:txBody>
                  <a:tcPr/>
                </a:tc>
              </a:tr>
            </a:tbl>
          </a:graphicData>
        </a:graphic>
      </p:graphicFrame>
    </p:spTree>
    <p:extLst>
      <p:ext uri="{BB962C8B-B14F-4D97-AF65-F5344CB8AC3E}">
        <p14:creationId xmlns:p14="http://schemas.microsoft.com/office/powerpoint/2010/main" val="364169543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743712"/>
          </a:xfrm>
        </p:spPr>
        <p:txBody>
          <a:bodyPr>
            <a:normAutofit/>
          </a:bodyPr>
          <a:lstStyle/>
          <a:p>
            <a:r>
              <a:rPr lang="en-US" sz="4400" dirty="0">
                <a:latin typeface="Baskerville Old Face" pitchFamily="18" charset="0"/>
              </a:rPr>
              <a:t>Android S/W Stack - Libraries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005806"/>
            <a:ext cx="2552700" cy="153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447800"/>
            <a:ext cx="5638800" cy="264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85800" y="4356100"/>
            <a:ext cx="8001000" cy="2862322"/>
          </a:xfrm>
          <a:prstGeom prst="rect">
            <a:avLst/>
          </a:prstGeom>
        </p:spPr>
        <p:txBody>
          <a:bodyPr wrap="square">
            <a:spAutoFit/>
          </a:bodyPr>
          <a:lstStyle/>
          <a:p>
            <a:pPr marL="342900" indent="-342900" algn="just">
              <a:buFont typeface="Wingdings" pitchFamily="2" charset="2"/>
              <a:buChar char="q"/>
            </a:pPr>
            <a:r>
              <a:rPr lang="en-US" sz="2000" dirty="0"/>
              <a:t>Including a set of C/C++ libraries used by components of the Android system </a:t>
            </a:r>
            <a:endParaRPr lang="en-US" sz="2000" dirty="0" smtClean="0"/>
          </a:p>
          <a:p>
            <a:pPr marL="342900" indent="-342900" algn="just">
              <a:buFont typeface="Wingdings" pitchFamily="2" charset="2"/>
              <a:buChar char="q"/>
            </a:pPr>
            <a:r>
              <a:rPr lang="en-US" sz="2000" dirty="0" smtClean="0"/>
              <a:t>Exposed </a:t>
            </a:r>
            <a:r>
              <a:rPr lang="en-US" sz="2000" dirty="0"/>
              <a:t>to developers through the Android application </a:t>
            </a:r>
            <a:r>
              <a:rPr lang="en-US" sz="2000" dirty="0" smtClean="0"/>
              <a:t>framework</a:t>
            </a:r>
          </a:p>
          <a:p>
            <a:pPr marL="342900" indent="-342900" algn="just">
              <a:buFont typeface="Wingdings" pitchFamily="2" charset="2"/>
              <a:buChar char="q"/>
            </a:pPr>
            <a:r>
              <a:rPr lang="en-US" sz="2000" dirty="0" smtClean="0"/>
              <a:t>libraries </a:t>
            </a:r>
            <a:r>
              <a:rPr lang="en-US" sz="2000" dirty="0"/>
              <a:t>to play and record audio and video, </a:t>
            </a:r>
            <a:r>
              <a:rPr lang="en-US" sz="2000" dirty="0" smtClean="0"/>
              <a:t> SSL </a:t>
            </a:r>
            <a:r>
              <a:rPr lang="en-US" sz="2000" dirty="0"/>
              <a:t>libraries responsible for Internet security etc. </a:t>
            </a:r>
            <a:endParaRPr lang="en-US" sz="2000" dirty="0" smtClean="0"/>
          </a:p>
          <a:p>
            <a:pPr marL="342900" indent="-342900" algn="just">
              <a:buFont typeface="Wingdings" pitchFamily="2" charset="2"/>
              <a:buChar char="q"/>
            </a:pPr>
            <a:r>
              <a:rPr lang="en-US" sz="2000" dirty="0"/>
              <a:t>A library called Surface Manager </a:t>
            </a:r>
            <a:r>
              <a:rPr lang="en-US" sz="2000" dirty="0" smtClean="0"/>
              <a:t> controls  access </a:t>
            </a:r>
            <a:r>
              <a:rPr lang="en-US" sz="2000" dirty="0"/>
              <a:t>to the display system and supports 2D and 3D.</a:t>
            </a:r>
          </a:p>
          <a:p>
            <a:pPr marL="342900" indent="-342900">
              <a:buFont typeface="Wingdings" pitchFamily="2" charset="2"/>
              <a:buChar char="q"/>
            </a:pPr>
            <a:endParaRPr lang="en-US" sz="2000" dirty="0"/>
          </a:p>
          <a:p>
            <a:pPr marL="342900" indent="-342900">
              <a:buFont typeface="Wingdings" pitchFamily="2" charset="2"/>
              <a:buChar char="q"/>
            </a:pPr>
            <a:endParaRPr lang="en-US" sz="2000" dirty="0"/>
          </a:p>
        </p:txBody>
      </p:sp>
    </p:spTree>
    <p:extLst>
      <p:ext uri="{BB962C8B-B14F-4D97-AF65-F5344CB8AC3E}">
        <p14:creationId xmlns:p14="http://schemas.microsoft.com/office/powerpoint/2010/main" val="323742950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S/W Stack - Libraries</a:t>
            </a:r>
          </a:p>
        </p:txBody>
      </p:sp>
      <p:graphicFrame>
        <p:nvGraphicFramePr>
          <p:cNvPr id="3" name="Table 2"/>
          <p:cNvGraphicFramePr>
            <a:graphicFrameLocks noGrp="1"/>
          </p:cNvGraphicFramePr>
          <p:nvPr>
            <p:extLst>
              <p:ext uri="{D42A27DB-BD31-4B8C-83A1-F6EECF244321}">
                <p14:modId xmlns:p14="http://schemas.microsoft.com/office/powerpoint/2010/main" val="169882968"/>
              </p:ext>
            </p:extLst>
          </p:nvPr>
        </p:nvGraphicFramePr>
        <p:xfrm>
          <a:off x="533400" y="2286000"/>
          <a:ext cx="7924800" cy="3227457"/>
        </p:xfrm>
        <a:graphic>
          <a:graphicData uri="http://schemas.openxmlformats.org/drawingml/2006/table">
            <a:tbl>
              <a:tblPr firstRow="1" bandRow="1">
                <a:tableStyleId>{5C22544A-7EE6-4342-B048-85BDC9FD1C3A}</a:tableStyleId>
              </a:tblPr>
              <a:tblGrid>
                <a:gridCol w="3372255"/>
                <a:gridCol w="4552545"/>
              </a:tblGrid>
              <a:tr h="436051">
                <a:tc>
                  <a:txBody>
                    <a:bodyPr/>
                    <a:lstStyle/>
                    <a:p>
                      <a:r>
                        <a:rPr lang="en-US" dirty="0" smtClean="0"/>
                        <a:t>Libraries</a:t>
                      </a:r>
                      <a:endParaRPr lang="en-US" dirty="0"/>
                    </a:p>
                  </a:txBody>
                  <a:tcPr/>
                </a:tc>
                <a:tc>
                  <a:txBody>
                    <a:bodyPr/>
                    <a:lstStyle/>
                    <a:p>
                      <a:r>
                        <a:rPr lang="en-US" dirty="0" smtClean="0"/>
                        <a:t>Explanation</a:t>
                      </a:r>
                    </a:p>
                  </a:txBody>
                  <a:tcPr/>
                </a:tc>
              </a:tr>
              <a:tr h="1075195">
                <a:tc>
                  <a:txBody>
                    <a:bodyPr/>
                    <a:lstStyle/>
                    <a:p>
                      <a:r>
                        <a:rPr lang="en-US" dirty="0" smtClean="0"/>
                        <a:t>SQLite</a:t>
                      </a:r>
                      <a:endParaRPr lang="en-US" dirty="0"/>
                    </a:p>
                  </a:txBody>
                  <a:tcPr/>
                </a:tc>
                <a:tc>
                  <a:txBody>
                    <a:bodyPr/>
                    <a:lstStyle/>
                    <a:p>
                      <a:r>
                        <a:rPr lang="en-US" dirty="0" smtClean="0"/>
                        <a:t>It</a:t>
                      </a:r>
                      <a:r>
                        <a:rPr lang="en-US" baseline="0" dirty="0" smtClean="0"/>
                        <a:t> is used to access data published by content providers &amp; includes SQLite DB management classes.</a:t>
                      </a:r>
                      <a:endParaRPr lang="en-US" dirty="0"/>
                    </a:p>
                  </a:txBody>
                  <a:tcPr/>
                </a:tc>
              </a:tr>
              <a:tr h="436051">
                <a:tc>
                  <a:txBody>
                    <a:bodyPr/>
                    <a:lstStyle/>
                    <a:p>
                      <a:r>
                        <a:rPr lang="en-US" dirty="0" smtClean="0"/>
                        <a:t>SSL</a:t>
                      </a:r>
                      <a:endParaRPr lang="en-US" dirty="0"/>
                    </a:p>
                  </a:txBody>
                  <a:tcPr/>
                </a:tc>
                <a:tc>
                  <a:txBody>
                    <a:bodyPr/>
                    <a:lstStyle/>
                    <a:p>
                      <a:r>
                        <a:rPr lang="en-US" dirty="0" smtClean="0"/>
                        <a:t>It is used</a:t>
                      </a:r>
                      <a:r>
                        <a:rPr lang="en-US" baseline="0" dirty="0" smtClean="0"/>
                        <a:t> to provide internet security.</a:t>
                      </a:r>
                      <a:endParaRPr lang="en-US" dirty="0"/>
                    </a:p>
                  </a:txBody>
                  <a:tcPr/>
                </a:tc>
              </a:tr>
              <a:tr h="436051">
                <a:tc>
                  <a:txBody>
                    <a:bodyPr/>
                    <a:lstStyle/>
                    <a:p>
                      <a:r>
                        <a:rPr lang="en-US" dirty="0" smtClean="0"/>
                        <a:t>OpenGL</a:t>
                      </a:r>
                      <a:endParaRPr lang="en-US" dirty="0"/>
                    </a:p>
                  </a:txBody>
                  <a:tcPr/>
                </a:tc>
                <a:tc>
                  <a:txBody>
                    <a:bodyPr/>
                    <a:lstStyle/>
                    <a:p>
                      <a:r>
                        <a:rPr lang="en-US" dirty="0" smtClean="0"/>
                        <a:t>It</a:t>
                      </a:r>
                      <a:r>
                        <a:rPr lang="en-US" baseline="0" dirty="0" smtClean="0"/>
                        <a:t> is used to provide java interface to the OpenGL/ES3D graphics rendering API.</a:t>
                      </a:r>
                      <a:endParaRPr lang="en-US" dirty="0"/>
                    </a:p>
                  </a:txBody>
                  <a:tcPr/>
                </a:tc>
              </a:tr>
              <a:tr h="436051">
                <a:tc>
                  <a:txBody>
                    <a:bodyPr/>
                    <a:lstStyle/>
                    <a:p>
                      <a:r>
                        <a:rPr lang="en-US" dirty="0" err="1" smtClean="0"/>
                        <a:t>Webkit</a:t>
                      </a:r>
                      <a:endParaRPr lang="en-US" dirty="0"/>
                    </a:p>
                  </a:txBody>
                  <a:tcPr/>
                </a:tc>
                <a:tc>
                  <a:txBody>
                    <a:bodyPr/>
                    <a:lstStyle/>
                    <a:p>
                      <a:r>
                        <a:rPr lang="en-US" dirty="0" smtClean="0"/>
                        <a:t>It is the browser engine used to display</a:t>
                      </a:r>
                      <a:r>
                        <a:rPr lang="en-US" baseline="0" dirty="0" smtClean="0"/>
                        <a:t> internet content or HTML content.</a:t>
                      </a:r>
                      <a:endParaRPr lang="en-US" dirty="0"/>
                    </a:p>
                  </a:txBody>
                  <a:tcPr/>
                </a:tc>
              </a:tr>
            </a:tbl>
          </a:graphicData>
        </a:graphic>
      </p:graphicFrame>
    </p:spTree>
    <p:extLst>
      <p:ext uri="{BB962C8B-B14F-4D97-AF65-F5344CB8AC3E}">
        <p14:creationId xmlns:p14="http://schemas.microsoft.com/office/powerpoint/2010/main" val="200882654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896112"/>
          </a:xfrm>
        </p:spPr>
        <p:txBody>
          <a:bodyPr/>
          <a:lstStyle/>
          <a:p>
            <a:r>
              <a:rPr lang="en-US" altLang="ko-KR" dirty="0">
                <a:ea typeface="Gulim" pitchFamily="34" charset="-127"/>
              </a:rPr>
              <a:t>Android S/W Stack - Runtime</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92287"/>
            <a:ext cx="3200400" cy="171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779587"/>
            <a:ext cx="3792537" cy="169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227136" y="3465513"/>
            <a:ext cx="6088064" cy="3046988"/>
          </a:xfrm>
          <a:prstGeom prst="rect">
            <a:avLst/>
          </a:prstGeom>
        </p:spPr>
        <p:txBody>
          <a:bodyPr wrap="square">
            <a:spAutoFit/>
          </a:bodyPr>
          <a:lstStyle/>
          <a:p>
            <a:pPr marL="285750" indent="-285750">
              <a:buFont typeface="Wingdings" pitchFamily="2" charset="2"/>
              <a:buChar char="q"/>
            </a:pPr>
            <a:r>
              <a:rPr lang="en-US" sz="2400" b="1" dirty="0"/>
              <a:t>Core Libraries</a:t>
            </a:r>
          </a:p>
          <a:p>
            <a:pPr marL="285750" indent="-285750">
              <a:buFont typeface="Wingdings" pitchFamily="2" charset="2"/>
              <a:buChar char="Ø"/>
            </a:pPr>
            <a:r>
              <a:rPr lang="en-US" sz="2000" dirty="0" smtClean="0"/>
              <a:t>  Providing </a:t>
            </a:r>
            <a:r>
              <a:rPr lang="en-US" sz="2000" dirty="0"/>
              <a:t>most of the functionality available in the core libraries of the Java language</a:t>
            </a:r>
          </a:p>
          <a:p>
            <a:pPr marL="285750" indent="-285750">
              <a:buFont typeface="Wingdings" pitchFamily="2" charset="2"/>
              <a:buChar char="Ø"/>
            </a:pPr>
            <a:r>
              <a:rPr lang="en-US" sz="2000" dirty="0"/>
              <a:t>APIs</a:t>
            </a:r>
          </a:p>
          <a:p>
            <a:pPr marL="1200150" lvl="2" indent="-285750">
              <a:buFont typeface="Wingdings" pitchFamily="2" charset="2"/>
              <a:buChar char="ü"/>
            </a:pPr>
            <a:r>
              <a:rPr lang="en-US" dirty="0" smtClean="0"/>
              <a:t>Data Structures</a:t>
            </a:r>
          </a:p>
          <a:p>
            <a:pPr marL="1200150" lvl="2" indent="-285750">
              <a:buFont typeface="Wingdings" pitchFamily="2" charset="2"/>
              <a:buChar char="ü"/>
            </a:pPr>
            <a:r>
              <a:rPr lang="en-US" dirty="0"/>
              <a:t>Utilities</a:t>
            </a:r>
          </a:p>
          <a:p>
            <a:pPr marL="1200150" lvl="2" indent="-285750">
              <a:buFont typeface="Wingdings" pitchFamily="2" charset="2"/>
              <a:buChar char="ü"/>
            </a:pPr>
            <a:r>
              <a:rPr lang="en-US" dirty="0"/>
              <a:t>File Access</a:t>
            </a:r>
          </a:p>
          <a:p>
            <a:pPr marL="1200150" lvl="2" indent="-285750">
              <a:buFont typeface="Wingdings" pitchFamily="2" charset="2"/>
              <a:buChar char="ü"/>
            </a:pPr>
            <a:r>
              <a:rPr lang="en-US" dirty="0"/>
              <a:t>Network Access</a:t>
            </a:r>
          </a:p>
          <a:p>
            <a:pPr marL="1200150" lvl="2" indent="-285750">
              <a:buFont typeface="Wingdings" pitchFamily="2" charset="2"/>
              <a:buChar char="ü"/>
            </a:pPr>
            <a:r>
              <a:rPr lang="en-US" dirty="0"/>
              <a:t>Graphics</a:t>
            </a:r>
          </a:p>
          <a:p>
            <a:pPr marL="1200150" lvl="2" indent="-285750">
              <a:buFont typeface="Wingdings" pitchFamily="2" charset="2"/>
              <a:buChar char="ü"/>
            </a:pPr>
            <a:r>
              <a:rPr lang="en-US" dirty="0" err="1"/>
              <a:t>Etc</a:t>
            </a:r>
            <a:endParaRPr lang="en-US" dirty="0"/>
          </a:p>
        </p:txBody>
      </p:sp>
    </p:spTree>
    <p:extLst>
      <p:ext uri="{BB962C8B-B14F-4D97-AF65-F5344CB8AC3E}">
        <p14:creationId xmlns:p14="http://schemas.microsoft.com/office/powerpoint/2010/main" val="231176396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838200"/>
            <a:ext cx="6206330" cy="430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09600" y="838200"/>
            <a:ext cx="8305800" cy="972312"/>
          </a:xfrm>
        </p:spPr>
        <p:txBody>
          <a:bodyPr>
            <a:noAutofit/>
          </a:bodyPr>
          <a:lstStyle/>
          <a:p>
            <a:r>
              <a:rPr lang="en-US" sz="3600" b="1" dirty="0">
                <a:latin typeface="Aharoni" pitchFamily="2" charset="-79"/>
                <a:ea typeface="ＭＳ Ｐゴシック" charset="-128"/>
                <a:cs typeface="Aharoni" pitchFamily="2" charset="-79"/>
              </a:rPr>
              <a:t>The </a:t>
            </a:r>
            <a:r>
              <a:rPr lang="en-US" sz="3600" b="1" dirty="0" err="1">
                <a:latin typeface="Aharoni" pitchFamily="2" charset="-79"/>
                <a:ea typeface="ＭＳ Ｐゴシック" charset="-128"/>
                <a:cs typeface="Aharoni" pitchFamily="2" charset="-79"/>
              </a:rPr>
              <a:t>Dalvik</a:t>
            </a:r>
            <a:r>
              <a:rPr lang="en-US" sz="3600" b="1" dirty="0">
                <a:latin typeface="Aharoni" pitchFamily="2" charset="-79"/>
                <a:ea typeface="ＭＳ Ｐゴシック" charset="-128"/>
                <a:cs typeface="Aharoni" pitchFamily="2" charset="-79"/>
              </a:rPr>
              <a:t> runtime is </a:t>
            </a:r>
            <a:r>
              <a:rPr lang="en-US" sz="3600" b="1" dirty="0" err="1">
                <a:latin typeface="Aharoni" pitchFamily="2" charset="-79"/>
                <a:ea typeface="ＭＳ Ｐゴシック" charset="-128"/>
                <a:cs typeface="Aharoni" pitchFamily="2" charset="-79"/>
              </a:rPr>
              <a:t>optimised</a:t>
            </a:r>
            <a:r>
              <a:rPr lang="en-US" sz="3600" b="1" dirty="0">
                <a:latin typeface="Aharoni" pitchFamily="2" charset="-79"/>
                <a:ea typeface="ＭＳ Ｐゴシック" charset="-128"/>
                <a:cs typeface="Aharoni" pitchFamily="2" charset="-79"/>
              </a:rPr>
              <a:t> for mobile applications</a:t>
            </a:r>
            <a:endParaRPr lang="en-US" sz="3600" b="1" dirty="0">
              <a:latin typeface="Aharoni" pitchFamily="2" charset="-79"/>
              <a:cs typeface="Aharoni" pitchFamily="2" charset="-79"/>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681413"/>
            <a:ext cx="6218237" cy="307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115318"/>
      </p:ext>
    </p:extLst>
  </p:cSld>
  <p:clrMapOvr>
    <a:masterClrMapping/>
  </p:clrMapOvr>
  <p:transition spd="slow">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a:ea typeface="Gulim" pitchFamily="34" charset="-127"/>
              </a:rPr>
              <a:t>Android S/W Stack – Runtime (</a:t>
            </a:r>
            <a:r>
              <a:rPr lang="en-US" altLang="ko-KR" dirty="0" err="1">
                <a:ea typeface="Gulim" pitchFamily="34" charset="-127"/>
              </a:rPr>
              <a:t>Cont</a:t>
            </a:r>
            <a:r>
              <a:rPr lang="en-US" altLang="ko-KR" dirty="0">
                <a:ea typeface="Gulim" pitchFamily="34" charset="-127"/>
              </a:rPr>
              <a:t>) </a:t>
            </a:r>
            <a:endParaRPr lang="en-US" dirty="0"/>
          </a:p>
        </p:txBody>
      </p:sp>
      <p:sp>
        <p:nvSpPr>
          <p:cNvPr id="4" name="Rectangle 3"/>
          <p:cNvSpPr/>
          <p:nvPr/>
        </p:nvSpPr>
        <p:spPr>
          <a:xfrm>
            <a:off x="381000" y="2936557"/>
            <a:ext cx="8001000" cy="2308324"/>
          </a:xfrm>
          <a:prstGeom prst="rect">
            <a:avLst/>
          </a:prstGeom>
        </p:spPr>
        <p:txBody>
          <a:bodyPr wrap="square">
            <a:spAutoFit/>
          </a:bodyPr>
          <a:lstStyle/>
          <a:p>
            <a:pPr marL="342900" indent="-342900">
              <a:buFont typeface="Wingdings" pitchFamily="2" charset="2"/>
              <a:buChar char="v"/>
            </a:pPr>
            <a:r>
              <a:rPr lang="en-US" sz="2400" dirty="0"/>
              <a:t>Executing the </a:t>
            </a:r>
            <a:r>
              <a:rPr lang="en-US" sz="2400" dirty="0" err="1"/>
              <a:t>Dalvik</a:t>
            </a:r>
            <a:r>
              <a:rPr lang="en-US" sz="2400" dirty="0"/>
              <a:t> Executable (.</a:t>
            </a:r>
            <a:r>
              <a:rPr lang="en-US" sz="2400" dirty="0" err="1"/>
              <a:t>dex</a:t>
            </a:r>
            <a:r>
              <a:rPr lang="en-US" sz="2400" dirty="0"/>
              <a:t>) format</a:t>
            </a:r>
          </a:p>
          <a:p>
            <a:pPr marL="800100" lvl="1" indent="-342900">
              <a:buFont typeface="Wingdings" pitchFamily="2" charset="2"/>
              <a:buChar char="ü"/>
            </a:pPr>
            <a:r>
              <a:rPr lang="en-US" sz="2400" dirty="0" smtClean="0"/>
              <a:t>.</a:t>
            </a:r>
            <a:r>
              <a:rPr lang="en-US" sz="2400" dirty="0" err="1"/>
              <a:t>dex</a:t>
            </a:r>
            <a:r>
              <a:rPr lang="en-US" sz="2400" dirty="0"/>
              <a:t> format is optimized for minimal </a:t>
            </a:r>
            <a:r>
              <a:rPr lang="en-US" sz="2400" dirty="0" smtClean="0"/>
              <a:t>memory </a:t>
            </a:r>
            <a:r>
              <a:rPr lang="en-US" sz="2400" dirty="0"/>
              <a:t>footprint.</a:t>
            </a:r>
            <a:endParaRPr lang="en-US" sz="2400" dirty="0" smtClean="0"/>
          </a:p>
          <a:p>
            <a:pPr marL="800100" lvl="1" indent="-342900">
              <a:buFont typeface="Wingdings" pitchFamily="2" charset="2"/>
              <a:buChar char="ü"/>
            </a:pPr>
            <a:r>
              <a:rPr lang="en-US" sz="2400" i="1" dirty="0" smtClean="0"/>
              <a:t>Compilation</a:t>
            </a:r>
            <a:endParaRPr lang="en-US" sz="2400" i="1" dirty="0"/>
          </a:p>
          <a:p>
            <a:endParaRPr lang="en-US" sz="2400" dirty="0"/>
          </a:p>
          <a:p>
            <a:endParaRPr lang="en-US" sz="2400" dirty="0"/>
          </a:p>
        </p:txBody>
      </p:sp>
      <p:sp>
        <p:nvSpPr>
          <p:cNvPr id="5" name="Rectangle 4"/>
          <p:cNvSpPr/>
          <p:nvPr/>
        </p:nvSpPr>
        <p:spPr>
          <a:xfrm>
            <a:off x="674102" y="2362200"/>
            <a:ext cx="511709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itchFamily="2" charset="2"/>
              <a:buChar char="q"/>
            </a:pPr>
            <a:r>
              <a:rPr lang="en-US" sz="2400" b="1" dirty="0" err="1"/>
              <a:t>Dalvik</a:t>
            </a:r>
            <a:r>
              <a:rPr lang="en-US" sz="2400" b="1" dirty="0"/>
              <a:t> Virtual Machine (</a:t>
            </a:r>
            <a:r>
              <a:rPr lang="en-US" sz="2400" b="1" dirty="0" err="1"/>
              <a:t>Cont</a:t>
            </a:r>
            <a:r>
              <a:rPr lang="en-US" sz="2400" b="1" dirty="0"/>
              <a:t>)</a:t>
            </a:r>
          </a:p>
        </p:txBody>
      </p:sp>
      <p:pic>
        <p:nvPicPr>
          <p:cNvPr id="7" name="그림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102" y="4678014"/>
            <a:ext cx="6408737" cy="1133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21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05800" cy="856488"/>
          </a:xfrm>
        </p:spPr>
        <p:txBody>
          <a:bodyPr>
            <a:normAutofit fontScale="90000"/>
          </a:bodyPr>
          <a:lstStyle/>
          <a:p>
            <a:r>
              <a:rPr lang="en-US" altLang="ko-KR" dirty="0">
                <a:ea typeface="Gulim" pitchFamily="34" charset="-127"/>
              </a:rPr>
              <a:t>Android S/W Stack – Linux Kernel</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16100"/>
            <a:ext cx="9372600" cy="18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15900" y="5334000"/>
            <a:ext cx="8153400" cy="1323439"/>
          </a:xfrm>
          <a:prstGeom prst="rect">
            <a:avLst/>
          </a:prstGeom>
        </p:spPr>
        <p:txBody>
          <a:bodyPr wrap="square">
            <a:spAutoFit/>
          </a:bodyPr>
          <a:lstStyle/>
          <a:p>
            <a:pPr marL="285750" indent="-285750">
              <a:buFont typeface="Wingdings" pitchFamily="2" charset="2"/>
              <a:buChar char="q"/>
            </a:pPr>
            <a:r>
              <a:rPr lang="en-US" sz="2000" dirty="0"/>
              <a:t>The supplied device drivers include Display, Camera, Keypad, </a:t>
            </a:r>
            <a:r>
              <a:rPr lang="en-US" sz="2000" dirty="0" err="1"/>
              <a:t>WiFi</a:t>
            </a:r>
            <a:r>
              <a:rPr lang="en-US" sz="2000" dirty="0"/>
              <a:t>, Flash Memory, Audio, and IPC (</a:t>
            </a:r>
            <a:r>
              <a:rPr lang="en-US" sz="2000" dirty="0" err="1"/>
              <a:t>interprocess</a:t>
            </a:r>
            <a:r>
              <a:rPr lang="en-US" sz="2000" dirty="0"/>
              <a:t> communication).</a:t>
            </a:r>
          </a:p>
          <a:p>
            <a:pPr marL="285750" indent="-285750">
              <a:buFont typeface="Wingdings" pitchFamily="2" charset="2"/>
              <a:buChar char="q"/>
            </a:pPr>
            <a:r>
              <a:rPr lang="en-US" sz="2000" dirty="0"/>
              <a:t>Providing an abstraction layer between the H/W and the rest of the S/W stack </a:t>
            </a:r>
          </a:p>
        </p:txBody>
      </p:sp>
      <p:sp>
        <p:nvSpPr>
          <p:cNvPr id="4" name="Rectangle 3"/>
          <p:cNvSpPr/>
          <p:nvPr/>
        </p:nvSpPr>
        <p:spPr>
          <a:xfrm>
            <a:off x="215900" y="3699600"/>
            <a:ext cx="6565900" cy="1231106"/>
          </a:xfrm>
          <a:prstGeom prst="rect">
            <a:avLst/>
          </a:prstGeom>
        </p:spPr>
        <p:txBody>
          <a:bodyPr wrap="square">
            <a:spAutoFit/>
          </a:bodyPr>
          <a:lstStyle/>
          <a:p>
            <a:pPr marL="285750" indent="-285750">
              <a:buFont typeface="Wingdings" pitchFamily="2" charset="2"/>
              <a:buChar char="q"/>
            </a:pPr>
            <a:r>
              <a:rPr lang="en-US" sz="2000" dirty="0"/>
              <a:t>Relying on Linux Kernel 2.6 for core system services</a:t>
            </a:r>
          </a:p>
          <a:p>
            <a:pPr marL="1200150" lvl="2" indent="-285750">
              <a:buFont typeface="Wingdings" pitchFamily="2" charset="2"/>
              <a:buChar char="Ø"/>
            </a:pPr>
            <a:r>
              <a:rPr lang="en-US" dirty="0"/>
              <a:t>Memory and Process Management</a:t>
            </a:r>
          </a:p>
          <a:p>
            <a:pPr marL="1200150" lvl="2" indent="-285750">
              <a:buFont typeface="Wingdings" pitchFamily="2" charset="2"/>
              <a:buChar char="Ø"/>
            </a:pPr>
            <a:r>
              <a:rPr lang="en-US" dirty="0" smtClean="0"/>
              <a:t>Driver </a:t>
            </a:r>
            <a:r>
              <a:rPr lang="en-US" dirty="0"/>
              <a:t>Model</a:t>
            </a:r>
          </a:p>
          <a:p>
            <a:pPr marL="1200150" lvl="2" indent="-285750">
              <a:buFont typeface="Wingdings" pitchFamily="2" charset="2"/>
              <a:buChar char="Ø"/>
            </a:pPr>
            <a:r>
              <a:rPr lang="en-US" dirty="0"/>
              <a:t>Security</a:t>
            </a:r>
          </a:p>
        </p:txBody>
      </p:sp>
    </p:spTree>
    <p:extLst>
      <p:ext uri="{BB962C8B-B14F-4D97-AF65-F5344CB8AC3E}">
        <p14:creationId xmlns:p14="http://schemas.microsoft.com/office/powerpoint/2010/main" val="12294270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5E9EFF"/>
            </a:gs>
            <a:gs pos="39999">
              <a:srgbClr val="85C2FF"/>
            </a:gs>
            <a:gs pos="70000">
              <a:srgbClr val="C4D6EB"/>
            </a:gs>
            <a:gs pos="100000">
              <a:srgbClr val="FFEBFA"/>
            </a:gs>
          </a:gsLst>
          <a:lin ang="8100000" scaled="0"/>
          <a:tileRect/>
        </a:gradFill>
        <a:effectLst/>
      </p:bgPr>
    </p:bg>
    <p:spTree>
      <p:nvGrpSpPr>
        <p:cNvPr id="1" name=""/>
        <p:cNvGrpSpPr/>
        <p:nvPr/>
      </p:nvGrpSpPr>
      <p:grpSpPr>
        <a:xfrm>
          <a:off x="0" y="0"/>
          <a:ext cx="0" cy="0"/>
          <a:chOff x="0" y="0"/>
          <a:chExt cx="0" cy="0"/>
        </a:xfrm>
      </p:grpSpPr>
      <p:pic>
        <p:nvPicPr>
          <p:cNvPr id="8" name="Picture 6"/>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
                    </a14:imgEffect>
                  </a14:imgLayer>
                </a14:imgProps>
              </a:ext>
              <a:ext uri="{28A0092B-C50C-407E-A947-70E740481C1C}">
                <a14:useLocalDpi xmlns:a14="http://schemas.microsoft.com/office/drawing/2010/main" val="0"/>
              </a:ext>
            </a:extLst>
          </a:blip>
          <a:srcRect/>
          <a:stretch>
            <a:fillRect/>
          </a:stretch>
        </p:blipFill>
        <p:spPr bwMode="auto">
          <a:xfrm>
            <a:off x="5214558" y="5002575"/>
            <a:ext cx="3929442" cy="1485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idx="4294967295"/>
          </p:nvPr>
        </p:nvSpPr>
        <p:spPr>
          <a:xfrm>
            <a:off x="0" y="990599"/>
            <a:ext cx="9144000" cy="2900065"/>
          </a:xfrm>
          <a:effectLst>
            <a:softEdge rad="317500"/>
          </a:effectLst>
        </p:spPr>
        <p:style>
          <a:lnRef idx="2">
            <a:schemeClr val="accent4"/>
          </a:lnRef>
          <a:fillRef idx="1003">
            <a:schemeClr val="lt2"/>
          </a:fillRef>
          <a:effectRef idx="0">
            <a:schemeClr val="accent4"/>
          </a:effectRef>
          <a:fontRef idx="minor">
            <a:schemeClr val="dk1"/>
          </a:fontRef>
        </p:style>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i="1" cap="none" spc="50" dirty="0" smtClean="0">
                <a:ln w="11430"/>
                <a:solidFill>
                  <a:srgbClr val="00B0F0"/>
                </a:solidFill>
                <a:effectLst>
                  <a:outerShdw blurRad="76200" dist="50800" dir="5400000" algn="tl" rotWithShape="0">
                    <a:srgbClr val="000000">
                      <a:alpha val="65000"/>
                    </a:srgbClr>
                  </a:outerShdw>
                </a:effectLst>
                <a:latin typeface="Algerian" pitchFamily="82" charset="0"/>
              </a:rPr>
              <a:t>Android</a:t>
            </a:r>
            <a:br>
              <a:rPr lang="en-US" sz="5400" b="1" i="1" cap="none" spc="50" dirty="0" smtClean="0">
                <a:ln w="11430"/>
                <a:solidFill>
                  <a:srgbClr val="00B0F0"/>
                </a:solidFill>
                <a:effectLst>
                  <a:outerShdw blurRad="76200" dist="50800" dir="5400000" algn="tl" rotWithShape="0">
                    <a:srgbClr val="000000">
                      <a:alpha val="65000"/>
                    </a:srgbClr>
                  </a:outerShdw>
                </a:effectLst>
                <a:latin typeface="Algerian" pitchFamily="82" charset="0"/>
              </a:rPr>
            </a:br>
            <a:r>
              <a:rPr lang="en-US" sz="5400" b="1" i="1" cap="none" spc="50" dirty="0" smtClean="0">
                <a:ln w="11430"/>
                <a:solidFill>
                  <a:srgbClr val="00B0F0"/>
                </a:solidFill>
                <a:effectLst>
                  <a:outerShdw blurRad="76200" dist="50800" dir="5400000" algn="tl" rotWithShape="0">
                    <a:srgbClr val="000000">
                      <a:alpha val="65000"/>
                    </a:srgbClr>
                  </a:outerShdw>
                </a:effectLst>
                <a:latin typeface="Algerian" pitchFamily="82" charset="0"/>
              </a:rPr>
              <a:t>Introduction</a:t>
            </a:r>
            <a:endParaRPr lang="en-US" sz="5400" b="1" i="1" cap="none" spc="50" dirty="0">
              <a:ln w="11430"/>
              <a:solidFill>
                <a:srgbClr val="00B0F0"/>
              </a:solidFill>
              <a:effectLst>
                <a:outerShdw blurRad="76200" dist="50800" dir="5400000" algn="tl" rotWithShape="0">
                  <a:srgbClr val="000000">
                    <a:alpha val="65000"/>
                  </a:srgbClr>
                </a:outerShdw>
              </a:effectLst>
              <a:latin typeface="Algerian" pitchFamily="82" charset="0"/>
            </a:endParaRPr>
          </a:p>
        </p:txBody>
      </p:sp>
      <p:pic>
        <p:nvPicPr>
          <p:cNvPr id="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215" y="4038600"/>
            <a:ext cx="4288419" cy="2494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479634" y="2967335"/>
            <a:ext cx="184731" cy="923330"/>
          </a:xfrm>
          <a:prstGeom prst="rect">
            <a:avLst/>
          </a:prstGeom>
          <a:noFill/>
        </p:spPr>
        <p:txBody>
          <a:bodyPr wrap="none" lIns="91440" tIns="45720" rIns="91440" bIns="45720">
            <a:spAutoFit/>
          </a:bodyPr>
          <a:lstStyle/>
          <a:p>
            <a:pPr algn="ct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extLst>
      <p:ext uri="{BB962C8B-B14F-4D97-AF65-F5344CB8AC3E}">
        <p14:creationId xmlns:p14="http://schemas.microsoft.com/office/powerpoint/2010/main" val="4024711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743712"/>
          </a:xfrm>
        </p:spPr>
        <p:txBody>
          <a:bodyPr>
            <a:normAutofit fontScale="90000"/>
          </a:bodyPr>
          <a:lstStyle/>
          <a:p>
            <a:r>
              <a:rPr lang="en-US" dirty="0"/>
              <a:t>Creating a Project (1)</a:t>
            </a:r>
          </a:p>
        </p:txBody>
      </p:sp>
      <p:sp>
        <p:nvSpPr>
          <p:cNvPr id="4" name="Rectangle 3"/>
          <p:cNvSpPr/>
          <p:nvPr/>
        </p:nvSpPr>
        <p:spPr>
          <a:xfrm>
            <a:off x="914400" y="1563469"/>
            <a:ext cx="7391400" cy="1138773"/>
          </a:xfrm>
          <a:prstGeom prst="rect">
            <a:avLst/>
          </a:prstGeom>
        </p:spPr>
        <p:txBody>
          <a:bodyPr wrap="square">
            <a:spAutoFit/>
          </a:bodyPr>
          <a:lstStyle/>
          <a:p>
            <a:r>
              <a:rPr lang="en-US" sz="2000" b="1" dirty="0" smtClean="0"/>
              <a:t>STEPS</a:t>
            </a:r>
            <a:r>
              <a:rPr lang="en-US" sz="2800" b="1" dirty="0" smtClean="0"/>
              <a:t>(1</a:t>
            </a:r>
            <a:r>
              <a:rPr lang="en-US" sz="2000" b="1" dirty="0" smtClean="0"/>
              <a:t>):-</a:t>
            </a:r>
          </a:p>
          <a:p>
            <a:pPr marL="1714500" lvl="3" indent="-342900">
              <a:buFont typeface="Wingdings" pitchFamily="2" charset="2"/>
              <a:buChar char="Ø"/>
            </a:pPr>
            <a:r>
              <a:rPr lang="en-US" sz="2000" b="1" dirty="0" smtClean="0"/>
              <a:t>File </a:t>
            </a:r>
            <a:r>
              <a:rPr lang="en-US" sz="2000" b="1" dirty="0"/>
              <a:t>-&gt; New -&gt; Project</a:t>
            </a:r>
          </a:p>
          <a:p>
            <a:endParaRPr lang="en-US" sz="2000" b="1"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2590800"/>
            <a:ext cx="8991601"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987548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515112"/>
          </a:xfrm>
        </p:spPr>
        <p:txBody>
          <a:bodyPr>
            <a:normAutofit fontScale="90000"/>
          </a:bodyPr>
          <a:lstStyle/>
          <a:p>
            <a:r>
              <a:rPr lang="en-US" dirty="0"/>
              <a:t>Creating a Project (2)</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054" y="1371600"/>
            <a:ext cx="5683746" cy="280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054" y="4267200"/>
            <a:ext cx="5836145" cy="229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551137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515112"/>
          </a:xfrm>
        </p:spPr>
        <p:txBody>
          <a:bodyPr>
            <a:normAutofit fontScale="90000"/>
          </a:bodyPr>
          <a:lstStyle/>
          <a:p>
            <a:r>
              <a:rPr lang="en-US" dirty="0"/>
              <a:t>Creating a Project </a:t>
            </a:r>
            <a:r>
              <a:rPr lang="en-US" dirty="0" smtClean="0"/>
              <a:t>(3)</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0" y="1371600"/>
            <a:ext cx="7620000" cy="2832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4343400"/>
            <a:ext cx="7620000" cy="2362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789933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743712"/>
          </a:xfrm>
        </p:spPr>
        <p:txBody>
          <a:bodyPr>
            <a:normAutofit fontScale="90000"/>
          </a:bodyPr>
          <a:lstStyle/>
          <a:p>
            <a:r>
              <a:rPr lang="en-US" dirty="0"/>
              <a:t>Creating a Project </a:t>
            </a:r>
            <a:r>
              <a:rPr lang="en-US" dirty="0" smtClean="0"/>
              <a:t>(4)</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07418"/>
            <a:ext cx="8610600" cy="4690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926908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591312"/>
          </a:xfrm>
        </p:spPr>
        <p:txBody>
          <a:bodyPr>
            <a:normAutofit fontScale="90000"/>
          </a:bodyPr>
          <a:lstStyle/>
          <a:p>
            <a:r>
              <a:rPr lang="en-US" dirty="0"/>
              <a:t>Project Components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945600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Components</a:t>
            </a:r>
          </a:p>
        </p:txBody>
      </p:sp>
      <p:sp>
        <p:nvSpPr>
          <p:cNvPr id="3" name="Rectangle 2"/>
          <p:cNvSpPr/>
          <p:nvPr/>
        </p:nvSpPr>
        <p:spPr>
          <a:xfrm>
            <a:off x="0" y="2136338"/>
            <a:ext cx="8610600" cy="3539430"/>
          </a:xfrm>
          <a:prstGeom prst="rect">
            <a:avLst/>
          </a:prstGeom>
        </p:spPr>
        <p:txBody>
          <a:bodyPr wrap="square">
            <a:spAutoFit/>
          </a:bodyPr>
          <a:lstStyle/>
          <a:p>
            <a:pPr marL="457200" indent="-457200">
              <a:buFont typeface="Wingdings" pitchFamily="2" charset="2"/>
              <a:buChar char="q"/>
            </a:pPr>
            <a:r>
              <a:rPr lang="en-US" sz="2800" b="1" dirty="0" err="1">
                <a:solidFill>
                  <a:schemeClr val="tx2">
                    <a:lumMod val="75000"/>
                  </a:schemeClr>
                </a:solidFill>
              </a:rPr>
              <a:t>src</a:t>
            </a:r>
            <a:r>
              <a:rPr lang="en-US" sz="2800" b="1" dirty="0">
                <a:solidFill>
                  <a:schemeClr val="tx2">
                    <a:lumMod val="75000"/>
                  </a:schemeClr>
                </a:solidFill>
              </a:rPr>
              <a:t> – your source code</a:t>
            </a:r>
          </a:p>
          <a:p>
            <a:pPr marL="457200" indent="-457200">
              <a:buFont typeface="Wingdings" pitchFamily="2" charset="2"/>
              <a:buChar char="q"/>
            </a:pPr>
            <a:r>
              <a:rPr lang="en-US" sz="2800" b="1" dirty="0">
                <a:solidFill>
                  <a:schemeClr val="tx2">
                    <a:lumMod val="75000"/>
                  </a:schemeClr>
                </a:solidFill>
              </a:rPr>
              <a:t>gen – auto-generated code (usually just R.java)</a:t>
            </a:r>
          </a:p>
          <a:p>
            <a:r>
              <a:rPr lang="en-US" sz="2800" b="1" dirty="0" smtClean="0">
                <a:solidFill>
                  <a:schemeClr val="tx2">
                    <a:lumMod val="75000"/>
                  </a:schemeClr>
                </a:solidFill>
              </a:rPr>
              <a:t>    Included </a:t>
            </a:r>
            <a:r>
              <a:rPr lang="en-US" sz="2800" b="1" dirty="0">
                <a:solidFill>
                  <a:schemeClr val="tx2">
                    <a:lumMod val="75000"/>
                  </a:schemeClr>
                </a:solidFill>
              </a:rPr>
              <a:t>libraries</a:t>
            </a:r>
          </a:p>
          <a:p>
            <a:pPr marL="457200" indent="-457200">
              <a:buFont typeface="Wingdings" pitchFamily="2" charset="2"/>
              <a:buChar char="q"/>
            </a:pPr>
            <a:r>
              <a:rPr lang="en-US" sz="2800" b="1" dirty="0">
                <a:solidFill>
                  <a:schemeClr val="tx2">
                    <a:lumMod val="75000"/>
                  </a:schemeClr>
                </a:solidFill>
              </a:rPr>
              <a:t>Resources</a:t>
            </a:r>
          </a:p>
          <a:p>
            <a:pPr marL="1828800" lvl="3" indent="-457200">
              <a:buFont typeface="Wingdings" pitchFamily="2" charset="2"/>
              <a:buChar char="Ø"/>
            </a:pPr>
            <a:r>
              <a:rPr lang="en-US" sz="2400" b="1" dirty="0" err="1">
                <a:solidFill>
                  <a:schemeClr val="tx2">
                    <a:lumMod val="75000"/>
                  </a:schemeClr>
                </a:solidFill>
              </a:rPr>
              <a:t>Drawables</a:t>
            </a:r>
            <a:r>
              <a:rPr lang="en-US" sz="2400" b="1" dirty="0">
                <a:solidFill>
                  <a:schemeClr val="tx2">
                    <a:lumMod val="75000"/>
                  </a:schemeClr>
                </a:solidFill>
              </a:rPr>
              <a:t> (like .</a:t>
            </a:r>
            <a:r>
              <a:rPr lang="en-US" sz="2400" b="1" dirty="0" err="1">
                <a:solidFill>
                  <a:schemeClr val="tx2">
                    <a:lumMod val="75000"/>
                  </a:schemeClr>
                </a:solidFill>
              </a:rPr>
              <a:t>png</a:t>
            </a:r>
            <a:r>
              <a:rPr lang="en-US" sz="2400" b="1" dirty="0">
                <a:solidFill>
                  <a:schemeClr val="tx2">
                    <a:lumMod val="75000"/>
                  </a:schemeClr>
                </a:solidFill>
              </a:rPr>
              <a:t> images)</a:t>
            </a:r>
          </a:p>
          <a:p>
            <a:pPr marL="1828800" lvl="3" indent="-457200">
              <a:buFont typeface="Wingdings" pitchFamily="2" charset="2"/>
              <a:buChar char="Ø"/>
            </a:pPr>
            <a:r>
              <a:rPr lang="en-US" sz="2400" b="1" dirty="0">
                <a:solidFill>
                  <a:schemeClr val="tx2">
                    <a:lumMod val="75000"/>
                  </a:schemeClr>
                </a:solidFill>
              </a:rPr>
              <a:t>Layouts</a:t>
            </a:r>
          </a:p>
          <a:p>
            <a:pPr marL="457200" indent="-457200">
              <a:buFont typeface="Wingdings" pitchFamily="2" charset="2"/>
              <a:buChar char="q"/>
            </a:pPr>
            <a:r>
              <a:rPr lang="en-US" sz="2800" b="1" dirty="0">
                <a:solidFill>
                  <a:schemeClr val="tx2">
                    <a:lumMod val="75000"/>
                  </a:schemeClr>
                </a:solidFill>
              </a:rPr>
              <a:t>Values (like strings</a:t>
            </a:r>
            <a:r>
              <a:rPr lang="en-US" sz="2800" b="1" dirty="0" smtClean="0">
                <a:solidFill>
                  <a:schemeClr val="tx2">
                    <a:lumMod val="75000"/>
                  </a:schemeClr>
                </a:solidFill>
              </a:rPr>
              <a:t>)</a:t>
            </a:r>
            <a:endParaRPr lang="en-US" sz="2800" b="1" dirty="0">
              <a:solidFill>
                <a:schemeClr val="tx2">
                  <a:lumMod val="75000"/>
                </a:schemeClr>
              </a:solidFill>
            </a:endParaRPr>
          </a:p>
          <a:p>
            <a:pPr marL="457200" indent="-457200">
              <a:buFont typeface="Wingdings" pitchFamily="2" charset="2"/>
              <a:buChar char="q"/>
            </a:pPr>
            <a:r>
              <a:rPr lang="en-US" sz="2800" b="1" dirty="0">
                <a:solidFill>
                  <a:schemeClr val="tx2">
                    <a:lumMod val="75000"/>
                  </a:schemeClr>
                </a:solidFill>
              </a:rPr>
              <a:t>Manifest file</a:t>
            </a:r>
          </a:p>
        </p:txBody>
      </p:sp>
    </p:spTree>
    <p:extLst>
      <p:ext uri="{BB962C8B-B14F-4D97-AF65-F5344CB8AC3E}">
        <p14:creationId xmlns:p14="http://schemas.microsoft.com/office/powerpoint/2010/main" val="231449704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6019800" cy="743712"/>
          </a:xfrm>
        </p:spPr>
        <p:txBody>
          <a:bodyPr>
            <a:normAutofit fontScale="90000"/>
          </a:bodyPr>
          <a:lstStyle/>
          <a:p>
            <a:r>
              <a:rPr lang="en-US" dirty="0"/>
              <a:t>The Main Activity File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276600"/>
            <a:ext cx="69977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282700" y="1752600"/>
            <a:ext cx="6400800" cy="1015663"/>
          </a:xfrm>
          <a:prstGeom prst="rect">
            <a:avLst/>
          </a:prstGeom>
        </p:spPr>
        <p:txBody>
          <a:bodyPr wrap="square">
            <a:spAutoFit/>
          </a:bodyPr>
          <a:lstStyle/>
          <a:p>
            <a:pPr marL="342900" indent="-342900" algn="just">
              <a:buFont typeface="Wingdings" pitchFamily="2" charset="2"/>
              <a:buChar char="v"/>
            </a:pPr>
            <a:r>
              <a:rPr lang="en-US" sz="2000" dirty="0"/>
              <a:t>This is the actual application file which ultimately gets converted to a </a:t>
            </a:r>
            <a:r>
              <a:rPr lang="en-US" sz="2000" dirty="0" err="1"/>
              <a:t>Dalvik</a:t>
            </a:r>
            <a:r>
              <a:rPr lang="en-US" sz="2000" dirty="0"/>
              <a:t> executable and runs your application</a:t>
            </a:r>
          </a:p>
        </p:txBody>
      </p:sp>
    </p:spTree>
    <p:extLst>
      <p:ext uri="{BB962C8B-B14F-4D97-AF65-F5344CB8AC3E}">
        <p14:creationId xmlns:p14="http://schemas.microsoft.com/office/powerpoint/2010/main" val="402855552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591312"/>
          </a:xfrm>
        </p:spPr>
        <p:txBody>
          <a:bodyPr>
            <a:normAutofit fontScale="90000"/>
          </a:bodyPr>
          <a:lstStyle/>
          <a:p>
            <a:pPr algn="ctr"/>
            <a:r>
              <a:rPr lang="en-US" dirty="0"/>
              <a:t>XML</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71600"/>
            <a:ext cx="79248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267200"/>
            <a:ext cx="6300787"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06002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XML</a:t>
            </a:r>
          </a:p>
        </p:txBody>
      </p:sp>
      <p:sp>
        <p:nvSpPr>
          <p:cNvPr id="3" name="Rectangle 2"/>
          <p:cNvSpPr/>
          <p:nvPr/>
        </p:nvSpPr>
        <p:spPr>
          <a:xfrm>
            <a:off x="533400" y="2362200"/>
            <a:ext cx="7010400" cy="3539430"/>
          </a:xfrm>
          <a:prstGeom prst="rect">
            <a:avLst/>
          </a:prstGeom>
          <a:noFill/>
        </p:spPr>
        <p:txBody>
          <a:bodyPr wrap="square">
            <a:spAutoFit/>
          </a:bodyPr>
          <a:lstStyle/>
          <a:p>
            <a:pPr marL="342900" indent="-342900">
              <a:buFont typeface="Wingdings" pitchFamily="2" charset="2"/>
              <a:buChar char="q"/>
            </a:pPr>
            <a:r>
              <a:rPr lang="en-US" sz="2800" dirty="0">
                <a:solidFill>
                  <a:schemeClr val="tx2">
                    <a:lumMod val="75000"/>
                  </a:schemeClr>
                </a:solidFill>
              </a:rPr>
              <a:t>Used to define some of the resources</a:t>
            </a:r>
          </a:p>
          <a:p>
            <a:pPr marL="1714500" lvl="3" indent="-342900">
              <a:buFont typeface="Wingdings" pitchFamily="2" charset="2"/>
              <a:buChar char="Ø"/>
            </a:pPr>
            <a:r>
              <a:rPr lang="en-US" sz="2800" dirty="0">
                <a:solidFill>
                  <a:schemeClr val="tx2">
                    <a:lumMod val="75000"/>
                  </a:schemeClr>
                </a:solidFill>
              </a:rPr>
              <a:t>Layouts (UI)</a:t>
            </a:r>
          </a:p>
          <a:p>
            <a:pPr marL="1714500" lvl="3" indent="-342900">
              <a:buFont typeface="Wingdings" pitchFamily="2" charset="2"/>
              <a:buChar char="Ø"/>
            </a:pPr>
            <a:r>
              <a:rPr lang="en-US" sz="2800" dirty="0">
                <a:solidFill>
                  <a:schemeClr val="tx2">
                    <a:lumMod val="75000"/>
                  </a:schemeClr>
                </a:solidFill>
              </a:rPr>
              <a:t>Strings</a:t>
            </a:r>
          </a:p>
          <a:p>
            <a:pPr marL="342900" indent="-342900">
              <a:buFont typeface="Wingdings" pitchFamily="2" charset="2"/>
              <a:buChar char="q"/>
            </a:pPr>
            <a:r>
              <a:rPr lang="en-US" sz="2800" dirty="0">
                <a:solidFill>
                  <a:schemeClr val="tx2">
                    <a:lumMod val="75000"/>
                  </a:schemeClr>
                </a:solidFill>
              </a:rPr>
              <a:t>Manifest file</a:t>
            </a:r>
          </a:p>
          <a:p>
            <a:pPr marL="342900" indent="-342900">
              <a:buFont typeface="Wingdings" pitchFamily="2" charset="2"/>
              <a:buChar char="q"/>
            </a:pPr>
            <a:r>
              <a:rPr lang="en-US" sz="2800" dirty="0" smtClean="0">
                <a:solidFill>
                  <a:schemeClr val="tx2">
                    <a:lumMod val="75000"/>
                  </a:schemeClr>
                </a:solidFill>
              </a:rPr>
              <a:t>Separates </a:t>
            </a:r>
            <a:r>
              <a:rPr lang="en-US" sz="2800" dirty="0">
                <a:solidFill>
                  <a:schemeClr val="tx2">
                    <a:lumMod val="75000"/>
                  </a:schemeClr>
                </a:solidFill>
              </a:rPr>
              <a:t>the description of the layout from any actual code that controls it</a:t>
            </a:r>
          </a:p>
          <a:p>
            <a:pPr marL="342900" indent="-342900">
              <a:buFont typeface="Wingdings" pitchFamily="2" charset="2"/>
              <a:buChar char="q"/>
            </a:pPr>
            <a:r>
              <a:rPr lang="en-US" sz="2800" dirty="0">
                <a:solidFill>
                  <a:schemeClr val="tx2">
                    <a:lumMod val="75000"/>
                  </a:schemeClr>
                </a:solidFill>
              </a:rPr>
              <a:t>Can easily take a UI from one platform to another</a:t>
            </a:r>
          </a:p>
        </p:txBody>
      </p:sp>
    </p:spTree>
    <p:extLst>
      <p:ext uri="{BB962C8B-B14F-4D97-AF65-F5344CB8AC3E}">
        <p14:creationId xmlns:p14="http://schemas.microsoft.com/office/powerpoint/2010/main" val="36876665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Class</a:t>
            </a:r>
          </a:p>
        </p:txBody>
      </p:sp>
      <p:sp>
        <p:nvSpPr>
          <p:cNvPr id="3" name="Rectangle 2"/>
          <p:cNvSpPr/>
          <p:nvPr/>
        </p:nvSpPr>
        <p:spPr>
          <a:xfrm>
            <a:off x="304800" y="2136339"/>
            <a:ext cx="8839200" cy="3539430"/>
          </a:xfrm>
          <a:prstGeom prst="rect">
            <a:avLst/>
          </a:prstGeom>
        </p:spPr>
        <p:txBody>
          <a:bodyPr wrap="square">
            <a:spAutoFit/>
          </a:bodyPr>
          <a:lstStyle/>
          <a:p>
            <a:pPr marL="342900" indent="-342900">
              <a:buFont typeface="Wingdings" pitchFamily="2" charset="2"/>
              <a:buChar char="q"/>
            </a:pPr>
            <a:r>
              <a:rPr lang="en-US" sz="2800" dirty="0">
                <a:solidFill>
                  <a:schemeClr val="tx2">
                    <a:lumMod val="75000"/>
                  </a:schemeClr>
                </a:solidFill>
              </a:rPr>
              <a:t>Auto-generated: you shouldn’t edit it</a:t>
            </a:r>
          </a:p>
          <a:p>
            <a:pPr marL="342900" indent="-342900">
              <a:buFont typeface="Wingdings" pitchFamily="2" charset="2"/>
              <a:buChar char="q"/>
            </a:pPr>
            <a:r>
              <a:rPr lang="en-US" sz="2800" dirty="0">
                <a:solidFill>
                  <a:schemeClr val="tx2">
                    <a:lumMod val="75000"/>
                  </a:schemeClr>
                </a:solidFill>
              </a:rPr>
              <a:t>Contains IDs of the project resources</a:t>
            </a:r>
          </a:p>
          <a:p>
            <a:pPr marL="342900" indent="-342900">
              <a:buFont typeface="Wingdings" pitchFamily="2" charset="2"/>
              <a:buChar char="q"/>
            </a:pPr>
            <a:r>
              <a:rPr lang="en-US" sz="2800" dirty="0">
                <a:solidFill>
                  <a:schemeClr val="tx2">
                    <a:lumMod val="75000"/>
                  </a:schemeClr>
                </a:solidFill>
              </a:rPr>
              <a:t>Enforces good software engineering</a:t>
            </a:r>
          </a:p>
          <a:p>
            <a:pPr marL="342900" indent="-342900">
              <a:buFont typeface="Wingdings" pitchFamily="2" charset="2"/>
              <a:buChar char="q"/>
            </a:pPr>
            <a:r>
              <a:rPr lang="en-US" sz="2800" dirty="0">
                <a:solidFill>
                  <a:schemeClr val="tx2">
                    <a:lumMod val="75000"/>
                  </a:schemeClr>
                </a:solidFill>
              </a:rPr>
              <a:t>Use </a:t>
            </a:r>
            <a:r>
              <a:rPr lang="en-US" sz="2800" dirty="0" err="1">
                <a:solidFill>
                  <a:schemeClr val="tx2">
                    <a:lumMod val="75000"/>
                  </a:schemeClr>
                </a:solidFill>
              </a:rPr>
              <a:t>findViewById</a:t>
            </a:r>
            <a:r>
              <a:rPr lang="en-US" sz="2800" dirty="0">
                <a:solidFill>
                  <a:schemeClr val="tx2">
                    <a:lumMod val="75000"/>
                  </a:schemeClr>
                </a:solidFill>
              </a:rPr>
              <a:t> and Resources object to get access to the resources</a:t>
            </a:r>
          </a:p>
          <a:p>
            <a:pPr marL="1257300" lvl="2" indent="-342900">
              <a:buFont typeface="Wingdings" pitchFamily="2" charset="2"/>
              <a:buChar char="Ø"/>
            </a:pPr>
            <a:r>
              <a:rPr lang="en-US" sz="2800" dirty="0">
                <a:solidFill>
                  <a:schemeClr val="tx2">
                    <a:lumMod val="75000"/>
                  </a:schemeClr>
                </a:solidFill>
              </a:rPr>
              <a:t>Ex. Button b = (Button)</a:t>
            </a:r>
            <a:r>
              <a:rPr lang="en-US" sz="2800" dirty="0" err="1">
                <a:solidFill>
                  <a:schemeClr val="tx2">
                    <a:lumMod val="75000"/>
                  </a:schemeClr>
                </a:solidFill>
              </a:rPr>
              <a:t>findViewById</a:t>
            </a:r>
            <a:r>
              <a:rPr lang="en-US" sz="2800" dirty="0">
                <a:solidFill>
                  <a:schemeClr val="tx2">
                    <a:lumMod val="75000"/>
                  </a:schemeClr>
                </a:solidFill>
              </a:rPr>
              <a:t>(R.id.button1)</a:t>
            </a:r>
          </a:p>
          <a:p>
            <a:pPr marL="1257300" lvl="2" indent="-342900">
              <a:buFont typeface="Wingdings" pitchFamily="2" charset="2"/>
              <a:buChar char="Ø"/>
            </a:pPr>
            <a:r>
              <a:rPr lang="en-US" sz="2800" dirty="0">
                <a:solidFill>
                  <a:schemeClr val="tx2">
                    <a:lumMod val="75000"/>
                  </a:schemeClr>
                </a:solidFill>
              </a:rPr>
              <a:t>Ex. </a:t>
            </a:r>
            <a:r>
              <a:rPr lang="en-US" sz="2800" dirty="0" err="1">
                <a:solidFill>
                  <a:schemeClr val="tx2">
                    <a:lumMod val="75000"/>
                  </a:schemeClr>
                </a:solidFill>
              </a:rPr>
              <a:t>getResources</a:t>
            </a:r>
            <a:r>
              <a:rPr lang="en-US" sz="2800" dirty="0">
                <a:solidFill>
                  <a:schemeClr val="tx2">
                    <a:lumMod val="75000"/>
                  </a:schemeClr>
                </a:solidFill>
              </a:rPr>
              <a:t>().</a:t>
            </a:r>
            <a:r>
              <a:rPr lang="en-US" sz="2800" dirty="0" err="1">
                <a:solidFill>
                  <a:schemeClr val="tx2">
                    <a:lumMod val="75000"/>
                  </a:schemeClr>
                </a:solidFill>
              </a:rPr>
              <a:t>getString</a:t>
            </a:r>
            <a:r>
              <a:rPr lang="en-US" sz="2800" dirty="0">
                <a:solidFill>
                  <a:schemeClr val="tx2">
                    <a:lumMod val="75000"/>
                  </a:schemeClr>
                </a:solidFill>
              </a:rPr>
              <a:t>(</a:t>
            </a:r>
            <a:r>
              <a:rPr lang="en-US" sz="2800" dirty="0" err="1">
                <a:solidFill>
                  <a:schemeClr val="tx2">
                    <a:lumMod val="75000"/>
                  </a:schemeClr>
                </a:solidFill>
              </a:rPr>
              <a:t>R.string.hello</a:t>
            </a:r>
            <a:r>
              <a:rPr lang="en-US" sz="2800" dirty="0">
                <a:solidFill>
                  <a:schemeClr val="tx2">
                    <a:lumMod val="75000"/>
                  </a:schemeClr>
                </a:solidFill>
              </a:rPr>
              <a:t>));</a:t>
            </a:r>
          </a:p>
        </p:txBody>
      </p:sp>
    </p:spTree>
    <p:extLst>
      <p:ext uri="{BB962C8B-B14F-4D97-AF65-F5344CB8AC3E}">
        <p14:creationId xmlns:p14="http://schemas.microsoft.com/office/powerpoint/2010/main" val="23992762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fld id="{D9EABBD9-8385-4138-A0C2-BD4592139CAE}" type="slidenum">
              <a:rPr lang="en-US" smtClean="0"/>
              <a:pPr/>
              <a:t>3</a:t>
            </a:fld>
            <a:endParaRPr lang="en-US" smtClean="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2819400"/>
            <a:ext cx="9144000" cy="3263900"/>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Rectangle 2"/>
          <p:cNvSpPr>
            <a:spLocks noGrp="1" noChangeArrowheads="1"/>
          </p:cNvSpPr>
          <p:nvPr>
            <p:ph type="title"/>
          </p:nvPr>
        </p:nvSpPr>
        <p:spPr>
          <a:xfrm>
            <a:off x="457200" y="914400"/>
            <a:ext cx="8229600" cy="11430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3">
            <a:schemeClr val="lt1"/>
          </a:lnRef>
          <a:fillRef idx="1">
            <a:schemeClr val="accent1"/>
          </a:fillRef>
          <a:effectRef idx="1">
            <a:schemeClr val="accent1"/>
          </a:effectRef>
          <a:fontRef idx="minor">
            <a:schemeClr val="lt1"/>
          </a:fontRef>
        </p:style>
        <p:txBody>
          <a:bodyPr/>
          <a:lstStyle/>
          <a:p>
            <a:pPr eaLnBrk="1" hangingPunct="1"/>
            <a:r>
              <a:rPr lang="en-US" dirty="0" smtClean="0"/>
              <a:t>What is Android?</a:t>
            </a:r>
          </a:p>
        </p:txBody>
      </p:sp>
      <p:sp>
        <p:nvSpPr>
          <p:cNvPr id="4102" name="Rectangle 3"/>
          <p:cNvSpPr>
            <a:spLocks noGrp="1" noChangeArrowheads="1"/>
          </p:cNvSpPr>
          <p:nvPr>
            <p:ph type="body" idx="1"/>
          </p:nvPr>
        </p:nvSpPr>
        <p:spPr>
          <a:xfrm>
            <a:off x="3429000" y="2844800"/>
            <a:ext cx="5181600" cy="2895600"/>
          </a:xfrm>
        </p:spPr>
        <p:txBody>
          <a:bodyPr>
            <a:noAutofit/>
          </a:bodyPr>
          <a:lstStyle/>
          <a:p>
            <a:pPr algn="ctr">
              <a:buFont typeface="Wingdings" pitchFamily="2" charset="2"/>
              <a:buChar char="v"/>
            </a:pPr>
            <a:r>
              <a:rPr lang="en-US" sz="3200" dirty="0" smtClean="0">
                <a:solidFill>
                  <a:schemeClr val="bg1"/>
                </a:solidFill>
              </a:rPr>
              <a:t>Android is a software stack for mobile devices that includes an operating system, middleware and key applications. </a:t>
            </a:r>
          </a:p>
        </p:txBody>
      </p:sp>
    </p:spTree>
    <p:extLst>
      <p:ext uri="{BB962C8B-B14F-4D97-AF65-F5344CB8AC3E}">
        <p14:creationId xmlns:p14="http://schemas.microsoft.com/office/powerpoint/2010/main" val="3914515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Manifest File </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828800"/>
            <a:ext cx="86106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81000" y="4655235"/>
            <a:ext cx="7620000" cy="1631216"/>
          </a:xfrm>
          <a:prstGeom prst="rect">
            <a:avLst/>
          </a:prstGeom>
        </p:spPr>
        <p:txBody>
          <a:bodyPr wrap="square">
            <a:spAutoFit/>
          </a:bodyPr>
          <a:lstStyle/>
          <a:p>
            <a:pPr marL="342900" indent="-342900">
              <a:buFont typeface="Wingdings" pitchFamily="2" charset="2"/>
              <a:buChar char="q"/>
            </a:pPr>
            <a:r>
              <a:rPr lang="en-US" sz="2000" dirty="0" smtClean="0">
                <a:solidFill>
                  <a:schemeClr val="tx2">
                    <a:lumMod val="75000"/>
                  </a:schemeClr>
                </a:solidFill>
              </a:rPr>
              <a:t>You must </a:t>
            </a:r>
            <a:r>
              <a:rPr lang="en-US" sz="2000" dirty="0">
                <a:solidFill>
                  <a:schemeClr val="tx2">
                    <a:lumMod val="75000"/>
                  </a:schemeClr>
                </a:solidFill>
              </a:rPr>
              <a:t>declare all its components in a manifest file called </a:t>
            </a:r>
            <a:r>
              <a:rPr lang="en-US" sz="2000" dirty="0" smtClean="0">
                <a:solidFill>
                  <a:schemeClr val="tx2">
                    <a:lumMod val="75000"/>
                  </a:schemeClr>
                </a:solidFill>
              </a:rPr>
              <a:t>AndroidManifest.xml </a:t>
            </a:r>
            <a:r>
              <a:rPr lang="en-US" sz="2000" dirty="0">
                <a:solidFill>
                  <a:schemeClr val="tx2">
                    <a:lumMod val="75000"/>
                  </a:schemeClr>
                </a:solidFill>
              </a:rPr>
              <a:t>which </a:t>
            </a:r>
            <a:r>
              <a:rPr lang="en-US" sz="2000" dirty="0" smtClean="0">
                <a:solidFill>
                  <a:schemeClr val="tx2">
                    <a:lumMod val="75000"/>
                  </a:schemeClr>
                </a:solidFill>
              </a:rPr>
              <a:t>resides </a:t>
            </a:r>
            <a:r>
              <a:rPr lang="en-US" sz="2000" dirty="0">
                <a:solidFill>
                  <a:schemeClr val="tx2">
                    <a:lumMod val="75000"/>
                  </a:schemeClr>
                </a:solidFill>
              </a:rPr>
              <a:t>at the root of the application project directory. </a:t>
            </a:r>
            <a:endParaRPr lang="en-US" sz="2000" dirty="0" smtClean="0">
              <a:solidFill>
                <a:schemeClr val="tx2">
                  <a:lumMod val="75000"/>
                </a:schemeClr>
              </a:solidFill>
            </a:endParaRPr>
          </a:p>
          <a:p>
            <a:pPr marL="342900" indent="-342900">
              <a:buFont typeface="Wingdings" pitchFamily="2" charset="2"/>
              <a:buChar char="q"/>
            </a:pPr>
            <a:r>
              <a:rPr lang="en-US" sz="2000" dirty="0" smtClean="0">
                <a:solidFill>
                  <a:schemeClr val="tx2">
                    <a:lumMod val="75000"/>
                  </a:schemeClr>
                </a:solidFill>
              </a:rPr>
              <a:t>This </a:t>
            </a:r>
            <a:r>
              <a:rPr lang="en-US" sz="2000" dirty="0">
                <a:solidFill>
                  <a:schemeClr val="tx2">
                    <a:lumMod val="75000"/>
                  </a:schemeClr>
                </a:solidFill>
              </a:rPr>
              <a:t>file works as an interface between Android OS and your application, </a:t>
            </a:r>
          </a:p>
        </p:txBody>
      </p:sp>
    </p:spTree>
    <p:extLst>
      <p:ext uri="{BB962C8B-B14F-4D97-AF65-F5344CB8AC3E}">
        <p14:creationId xmlns:p14="http://schemas.microsoft.com/office/powerpoint/2010/main" val="4289722858"/>
      </p:ext>
    </p:extLst>
  </p:cSld>
  <p:clrMapOvr>
    <a:masterClrMapping/>
  </p:clrMapOvr>
  <p:transition spd="slow">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819912"/>
          </a:xfrm>
        </p:spPr>
        <p:txBody>
          <a:bodyPr/>
          <a:lstStyle/>
          <a:p>
            <a:r>
              <a:rPr lang="en-US" dirty="0" smtClean="0"/>
              <a:t>Delhi Bus Navigator </a:t>
            </a:r>
            <a:endParaRPr lang="en-US" dirty="0"/>
          </a:p>
        </p:txBody>
      </p:sp>
      <p:sp>
        <p:nvSpPr>
          <p:cNvPr id="3" name="Rectangle 2"/>
          <p:cNvSpPr/>
          <p:nvPr/>
        </p:nvSpPr>
        <p:spPr>
          <a:xfrm>
            <a:off x="761999" y="1752599"/>
            <a:ext cx="3442033" cy="461665"/>
          </a:xfrm>
          <a:prstGeom prst="rect">
            <a:avLst/>
          </a:prstGeom>
          <a:solidFill>
            <a:schemeClr val="bg2">
              <a:lumMod val="90000"/>
            </a:schemeClr>
          </a:solidFill>
        </p:spPr>
        <p:txBody>
          <a:bodyPr wrap="none">
            <a:spAutoFit/>
          </a:bodyPr>
          <a:lstStyle/>
          <a:p>
            <a:r>
              <a:rPr lang="en-US" sz="2400" dirty="0">
                <a:solidFill>
                  <a:srgbClr val="FF0000"/>
                </a:solidFill>
              </a:rPr>
              <a:t>PROBLEM STATEMENT</a:t>
            </a:r>
          </a:p>
        </p:txBody>
      </p:sp>
      <p:sp>
        <p:nvSpPr>
          <p:cNvPr id="4" name="Rectangle 3"/>
          <p:cNvSpPr/>
          <p:nvPr/>
        </p:nvSpPr>
        <p:spPr>
          <a:xfrm>
            <a:off x="914400" y="2237601"/>
            <a:ext cx="7620000" cy="1015663"/>
          </a:xfrm>
          <a:prstGeom prst="rect">
            <a:avLst/>
          </a:prstGeom>
        </p:spPr>
        <p:txBody>
          <a:bodyPr wrap="square">
            <a:spAutoFit/>
          </a:bodyPr>
          <a:lstStyle/>
          <a:p>
            <a:r>
              <a:rPr lang="en-US" sz="2000" dirty="0"/>
              <a:t>People love to travel places </a:t>
            </a:r>
            <a:r>
              <a:rPr lang="en-US" sz="2000" dirty="0" smtClean="0"/>
              <a:t> around</a:t>
            </a:r>
            <a:r>
              <a:rPr lang="en-US" sz="2000" dirty="0"/>
              <a:t>. Whenever they get time, they visit the neighborhood, some heritage point, educational places, historical places, amusement parks </a:t>
            </a:r>
            <a:r>
              <a:rPr lang="en-US" sz="2000" dirty="0" smtClean="0"/>
              <a:t>etc. by the BUS.</a:t>
            </a:r>
            <a:endParaRPr lang="en-US" sz="2000" dirty="0"/>
          </a:p>
        </p:txBody>
      </p:sp>
      <p:sp>
        <p:nvSpPr>
          <p:cNvPr id="5" name="Rectangle 4"/>
          <p:cNvSpPr/>
          <p:nvPr/>
        </p:nvSpPr>
        <p:spPr>
          <a:xfrm>
            <a:off x="1066800" y="3657600"/>
            <a:ext cx="5257800" cy="1508105"/>
          </a:xfrm>
          <a:prstGeom prst="rect">
            <a:avLst/>
          </a:prstGeom>
        </p:spPr>
        <p:txBody>
          <a:bodyPr wrap="square">
            <a:spAutoFit/>
          </a:bodyPr>
          <a:lstStyle/>
          <a:p>
            <a:r>
              <a:rPr lang="en-US" sz="2000" b="1" dirty="0"/>
              <a:t>There are lots of problem also arise :</a:t>
            </a:r>
            <a:r>
              <a:rPr lang="en-US" b="1" dirty="0"/>
              <a:t>-</a:t>
            </a:r>
            <a:endParaRPr lang="en-US" dirty="0"/>
          </a:p>
          <a:p>
            <a:pPr marL="285750" lvl="0" indent="-285750">
              <a:buFont typeface="Arial" pitchFamily="34" charset="0"/>
              <a:buChar char="•"/>
            </a:pPr>
            <a:r>
              <a:rPr lang="en-US" dirty="0"/>
              <a:t>No internet connection </a:t>
            </a:r>
          </a:p>
          <a:p>
            <a:pPr marL="285750" lvl="0" indent="-285750">
              <a:buFont typeface="Arial" pitchFamily="34" charset="0"/>
              <a:buChar char="•"/>
            </a:pPr>
            <a:r>
              <a:rPr lang="en-US" dirty="0"/>
              <a:t>Google map</a:t>
            </a:r>
          </a:p>
          <a:p>
            <a:pPr marL="285750" lvl="0" indent="-285750">
              <a:buFont typeface="Arial" pitchFamily="34" charset="0"/>
              <a:buChar char="•"/>
            </a:pPr>
            <a:r>
              <a:rPr lang="en-US" dirty="0"/>
              <a:t>Time consuming</a:t>
            </a:r>
          </a:p>
          <a:p>
            <a:pPr marL="285750" lvl="0" indent="-285750">
              <a:buFont typeface="Arial" pitchFamily="34" charset="0"/>
              <a:buChar char="•"/>
            </a:pPr>
            <a:r>
              <a:rPr lang="en-US" dirty="0"/>
              <a:t>Costly</a:t>
            </a:r>
          </a:p>
        </p:txBody>
      </p:sp>
    </p:spTree>
    <p:extLst>
      <p:ext uri="{BB962C8B-B14F-4D97-AF65-F5344CB8AC3E}">
        <p14:creationId xmlns:p14="http://schemas.microsoft.com/office/powerpoint/2010/main" val="228127045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90600"/>
            <a:ext cx="8305800" cy="990600"/>
          </a:xfrm>
        </p:spPr>
        <p:txBody>
          <a:bodyPr>
            <a:noAutofit/>
          </a:bodyPr>
          <a:lstStyle/>
          <a:p>
            <a:pPr algn="ctr"/>
            <a:r>
              <a:rPr lang="en-US" sz="4000" b="1" u="sng" dirty="0"/>
              <a:t/>
            </a:r>
            <a:br>
              <a:rPr lang="en-US" sz="4000" b="1" u="sng" dirty="0"/>
            </a:br>
            <a:r>
              <a:rPr lang="en-US" sz="4000" b="1" u="sng" dirty="0"/>
              <a:t>ADVANTAGES OF THE PROPOSED SYSTEM</a:t>
            </a:r>
            <a:endParaRPr lang="en-US" sz="4000" u="sng" dirty="0"/>
          </a:p>
        </p:txBody>
      </p:sp>
      <p:sp>
        <p:nvSpPr>
          <p:cNvPr id="3" name="Rectangle 2"/>
          <p:cNvSpPr/>
          <p:nvPr/>
        </p:nvSpPr>
        <p:spPr>
          <a:xfrm>
            <a:off x="1143000" y="2413338"/>
            <a:ext cx="7086600" cy="2862322"/>
          </a:xfrm>
          <a:prstGeom prst="rect">
            <a:avLst/>
          </a:prstGeom>
        </p:spPr>
        <p:style>
          <a:lnRef idx="0">
            <a:scrgbClr r="0" g="0" b="0"/>
          </a:lnRef>
          <a:fillRef idx="1003">
            <a:schemeClr val="lt2"/>
          </a:fillRef>
          <a:effectRef idx="0">
            <a:scrgbClr r="0" g="0" b="0"/>
          </a:effectRef>
          <a:fontRef idx="major"/>
        </p:style>
        <p:txBody>
          <a:bodyPr wrap="square">
            <a:spAutoFit/>
          </a:bodyPr>
          <a:lstStyle/>
          <a:p>
            <a:pPr marL="285750" lvl="0" indent="-285750">
              <a:buFont typeface="Wingdings" pitchFamily="2" charset="2"/>
              <a:buChar char="v"/>
            </a:pPr>
            <a:r>
              <a:rPr lang="en-US" sz="2000" dirty="0">
                <a:solidFill>
                  <a:schemeClr val="accent1">
                    <a:lumMod val="75000"/>
                  </a:schemeClr>
                </a:solidFill>
              </a:rPr>
              <a:t>Reduces the effort and time in gathering the information</a:t>
            </a:r>
            <a:r>
              <a:rPr lang="en-US" sz="2000" dirty="0" smtClean="0">
                <a:solidFill>
                  <a:schemeClr val="accent1">
                    <a:lumMod val="75000"/>
                  </a:schemeClr>
                </a:solidFill>
              </a:rPr>
              <a:t>.</a:t>
            </a:r>
          </a:p>
          <a:p>
            <a:pPr marL="285750" lvl="0" indent="-285750">
              <a:buFont typeface="Wingdings" pitchFamily="2" charset="2"/>
              <a:buChar char="v"/>
            </a:pPr>
            <a:endParaRPr lang="en-US" sz="2000" dirty="0">
              <a:solidFill>
                <a:schemeClr val="accent1">
                  <a:lumMod val="75000"/>
                </a:schemeClr>
              </a:solidFill>
            </a:endParaRPr>
          </a:p>
          <a:p>
            <a:pPr marL="285750" lvl="0" indent="-285750">
              <a:buFont typeface="Wingdings" pitchFamily="2" charset="2"/>
              <a:buChar char="v"/>
            </a:pPr>
            <a:r>
              <a:rPr lang="en-US" sz="2000" dirty="0">
                <a:solidFill>
                  <a:schemeClr val="accent1">
                    <a:lumMod val="75000"/>
                  </a:schemeClr>
                </a:solidFill>
              </a:rPr>
              <a:t>Provides a complete record.</a:t>
            </a:r>
          </a:p>
          <a:p>
            <a:pPr marL="285750" lvl="0" indent="-285750">
              <a:buFont typeface="Wingdings" pitchFamily="2" charset="2"/>
              <a:buChar char="v"/>
            </a:pPr>
            <a:endParaRPr lang="en-US" sz="2000" dirty="0" smtClean="0">
              <a:solidFill>
                <a:schemeClr val="accent1">
                  <a:lumMod val="75000"/>
                </a:schemeClr>
              </a:solidFill>
            </a:endParaRPr>
          </a:p>
          <a:p>
            <a:pPr marL="285750" lvl="0" indent="-285750">
              <a:buFont typeface="Wingdings" pitchFamily="2" charset="2"/>
              <a:buChar char="v"/>
            </a:pPr>
            <a:r>
              <a:rPr lang="en-US" sz="2000" dirty="0" smtClean="0">
                <a:solidFill>
                  <a:schemeClr val="accent1">
                    <a:lumMod val="75000"/>
                  </a:schemeClr>
                </a:solidFill>
              </a:rPr>
              <a:t>Everything </a:t>
            </a:r>
            <a:r>
              <a:rPr lang="en-US" sz="2000" dirty="0">
                <a:solidFill>
                  <a:schemeClr val="accent1">
                    <a:lumMod val="75000"/>
                  </a:schemeClr>
                </a:solidFill>
              </a:rPr>
              <a:t>at single place.</a:t>
            </a:r>
          </a:p>
          <a:p>
            <a:pPr marL="285750" lvl="0" indent="-285750">
              <a:buFont typeface="Wingdings" pitchFamily="2" charset="2"/>
              <a:buChar char="v"/>
            </a:pPr>
            <a:endParaRPr lang="en-US" sz="2000" dirty="0">
              <a:solidFill>
                <a:schemeClr val="accent1">
                  <a:lumMod val="75000"/>
                </a:schemeClr>
              </a:solidFill>
            </a:endParaRPr>
          </a:p>
          <a:p>
            <a:pPr marL="285750" lvl="0" indent="-285750">
              <a:buFont typeface="Wingdings" pitchFamily="2" charset="2"/>
              <a:buChar char="v"/>
            </a:pPr>
            <a:r>
              <a:rPr lang="en-US" sz="2000" dirty="0" smtClean="0">
                <a:solidFill>
                  <a:schemeClr val="accent1">
                    <a:lumMod val="75000"/>
                  </a:schemeClr>
                </a:solidFill>
              </a:rPr>
              <a:t>No </a:t>
            </a:r>
            <a:r>
              <a:rPr lang="en-US" sz="2000" dirty="0">
                <a:solidFill>
                  <a:schemeClr val="accent1">
                    <a:lumMod val="75000"/>
                  </a:schemeClr>
                </a:solidFill>
              </a:rPr>
              <a:t>need to use </a:t>
            </a:r>
            <a:r>
              <a:rPr lang="en-US" sz="2000" dirty="0" smtClean="0">
                <a:solidFill>
                  <a:schemeClr val="accent1">
                    <a:lumMod val="75000"/>
                  </a:schemeClr>
                </a:solidFill>
              </a:rPr>
              <a:t>Google </a:t>
            </a:r>
            <a:r>
              <a:rPr lang="en-US" sz="2000" dirty="0">
                <a:solidFill>
                  <a:schemeClr val="accent1">
                    <a:lumMod val="75000"/>
                  </a:schemeClr>
                </a:solidFill>
              </a:rPr>
              <a:t>and other internet apps simultaneously.</a:t>
            </a:r>
          </a:p>
          <a:p>
            <a:pPr marL="285750" lvl="0" indent="-285750">
              <a:buFont typeface="Wingdings" pitchFamily="2" charset="2"/>
              <a:buChar char="v"/>
            </a:pPr>
            <a:endParaRPr lang="en-GB" sz="2000" dirty="0" smtClean="0">
              <a:solidFill>
                <a:schemeClr val="accent1">
                  <a:lumMod val="75000"/>
                </a:schemeClr>
              </a:solidFill>
            </a:endParaRPr>
          </a:p>
          <a:p>
            <a:pPr marL="285750" lvl="0" indent="-285750">
              <a:buFont typeface="Wingdings" pitchFamily="2" charset="2"/>
              <a:buChar char="v"/>
            </a:pPr>
            <a:r>
              <a:rPr lang="en-GB" sz="2000" dirty="0" smtClean="0">
                <a:solidFill>
                  <a:schemeClr val="accent1">
                    <a:lumMod val="75000"/>
                  </a:schemeClr>
                </a:solidFill>
              </a:rPr>
              <a:t>Categories </a:t>
            </a:r>
            <a:r>
              <a:rPr lang="en-GB" sz="2000" dirty="0">
                <a:solidFill>
                  <a:schemeClr val="accent1">
                    <a:lumMod val="75000"/>
                  </a:schemeClr>
                </a:solidFill>
              </a:rPr>
              <a:t>according to type of the place.</a:t>
            </a:r>
            <a:endParaRPr lang="en-US" sz="2000" dirty="0">
              <a:solidFill>
                <a:schemeClr val="accent1">
                  <a:lumMod val="75000"/>
                </a:schemeClr>
              </a:solidFill>
            </a:endParaRPr>
          </a:p>
        </p:txBody>
      </p:sp>
    </p:spTree>
    <p:extLst>
      <p:ext uri="{BB962C8B-B14F-4D97-AF65-F5344CB8AC3E}">
        <p14:creationId xmlns:p14="http://schemas.microsoft.com/office/powerpoint/2010/main" val="45421643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743712"/>
          </a:xfrm>
        </p:spPr>
        <p:txBody>
          <a:bodyPr>
            <a:normAutofit fontScale="90000"/>
          </a:bodyPr>
          <a:lstStyle/>
          <a:p>
            <a:pPr algn="ctr"/>
            <a:r>
              <a:rPr lang="en-US" b="1" dirty="0"/>
              <a:t>INTRODUCTION</a:t>
            </a:r>
            <a:endParaRPr lang="en-US" dirty="0"/>
          </a:p>
        </p:txBody>
      </p:sp>
      <p:sp>
        <p:nvSpPr>
          <p:cNvPr id="3" name="Rectangle 2"/>
          <p:cNvSpPr/>
          <p:nvPr/>
        </p:nvSpPr>
        <p:spPr>
          <a:xfrm>
            <a:off x="685800" y="1489988"/>
            <a:ext cx="6172200" cy="529375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dirty="0">
                <a:solidFill>
                  <a:schemeClr val="accent1">
                    <a:lumMod val="75000"/>
                  </a:schemeClr>
                </a:solidFill>
              </a:rPr>
              <a:t> </a:t>
            </a:r>
            <a:r>
              <a:rPr lang="en-US" sz="2000" dirty="0" smtClean="0">
                <a:solidFill>
                  <a:schemeClr val="accent1">
                    <a:lumMod val="75000"/>
                  </a:schemeClr>
                </a:solidFill>
              </a:rPr>
              <a:t>1. The </a:t>
            </a:r>
            <a:r>
              <a:rPr lang="en-US" sz="2000" dirty="0">
                <a:solidFill>
                  <a:schemeClr val="accent1">
                    <a:lumMod val="75000"/>
                  </a:schemeClr>
                </a:solidFill>
              </a:rPr>
              <a:t>phone should not lag each time any route or bus number has been requested for. </a:t>
            </a:r>
          </a:p>
          <a:p>
            <a:r>
              <a:rPr lang="en-US" sz="2000" dirty="0">
                <a:solidFill>
                  <a:schemeClr val="accent1">
                    <a:lumMod val="75000"/>
                  </a:schemeClr>
                </a:solidFill>
              </a:rPr>
              <a:t>2. The platform used must be Android only.</a:t>
            </a:r>
          </a:p>
          <a:p>
            <a:r>
              <a:rPr lang="en-US" sz="2000" dirty="0">
                <a:solidFill>
                  <a:schemeClr val="accent1">
                    <a:lumMod val="75000"/>
                  </a:schemeClr>
                </a:solidFill>
              </a:rPr>
              <a:t>3. All the bus numbers must be stored in the database and retrieved whenever asked for.</a:t>
            </a:r>
          </a:p>
          <a:p>
            <a:r>
              <a:rPr lang="en-US" sz="2000" dirty="0">
                <a:solidFill>
                  <a:schemeClr val="accent1">
                    <a:lumMod val="75000"/>
                  </a:schemeClr>
                </a:solidFill>
              </a:rPr>
              <a:t>4. The application must have information about all the routes in Delhi. </a:t>
            </a:r>
          </a:p>
          <a:p>
            <a:r>
              <a:rPr lang="en-US" sz="2000" dirty="0">
                <a:solidFill>
                  <a:schemeClr val="accent1">
                    <a:lumMod val="75000"/>
                  </a:schemeClr>
                </a:solidFill>
              </a:rPr>
              <a:t>5. The application must be updated with the addition of new buses along with the bus numbers as well as new routes. </a:t>
            </a:r>
          </a:p>
          <a:p>
            <a:r>
              <a:rPr lang="en-US" sz="2000" dirty="0">
                <a:solidFill>
                  <a:schemeClr val="accent1">
                    <a:lumMod val="75000"/>
                  </a:schemeClr>
                </a:solidFill>
              </a:rPr>
              <a:t>6. The application must be user friendly enough for the user to understand it and operate it.</a:t>
            </a:r>
          </a:p>
          <a:p>
            <a:r>
              <a:rPr lang="en-US" sz="2000" dirty="0">
                <a:solidFill>
                  <a:schemeClr val="accent1">
                    <a:lumMod val="75000"/>
                  </a:schemeClr>
                </a:solidFill>
              </a:rPr>
              <a:t> </a:t>
            </a:r>
          </a:p>
          <a:p>
            <a:r>
              <a:rPr lang="en-US" sz="2000" dirty="0">
                <a:solidFill>
                  <a:schemeClr val="accent1">
                    <a:lumMod val="75000"/>
                  </a:schemeClr>
                </a:solidFill>
              </a:rPr>
              <a:t>7. The application must not need internet while displaying only the routes. It must be done in offline mode. </a:t>
            </a:r>
          </a:p>
          <a:p>
            <a:r>
              <a:rPr lang="en-US" sz="2000" dirty="0">
                <a:solidFill>
                  <a:schemeClr val="accent1">
                    <a:lumMod val="75000"/>
                  </a:schemeClr>
                </a:solidFill>
              </a:rPr>
              <a:t>8. The Android versions must support the application. </a:t>
            </a:r>
          </a:p>
        </p:txBody>
      </p:sp>
    </p:spTree>
    <p:extLst>
      <p:ext uri="{BB962C8B-B14F-4D97-AF65-F5344CB8AC3E}">
        <p14:creationId xmlns:p14="http://schemas.microsoft.com/office/powerpoint/2010/main" val="21760322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8670"/>
            <a:ext cx="8229600" cy="1143008"/>
          </a:xfrm>
        </p:spPr>
        <p:txBody>
          <a:bodyPr>
            <a:normAutofit fontScale="90000"/>
          </a:bodyPr>
          <a:lstStyle/>
          <a:p>
            <a:r>
              <a:rPr lang="en-US" dirty="0" smtClean="0"/>
              <a:t>HARDWARE AND SOFTWARE REQUIREMENTS</a:t>
            </a:r>
            <a:endParaRPr lang="en-IN" dirty="0"/>
          </a:p>
        </p:txBody>
      </p:sp>
      <p:sp>
        <p:nvSpPr>
          <p:cNvPr id="3" name="Content Placeholder 2"/>
          <p:cNvSpPr>
            <a:spLocks noGrp="1"/>
          </p:cNvSpPr>
          <p:nvPr>
            <p:ph idx="1"/>
          </p:nvPr>
        </p:nvSpPr>
        <p:spPr>
          <a:xfrm>
            <a:off x="457200" y="2143116"/>
            <a:ext cx="8472518" cy="4181484"/>
          </a:xfrm>
        </p:spPr>
        <p:txBody>
          <a:bodyPr>
            <a:normAutofit fontScale="92500" lnSpcReduction="10000"/>
          </a:bodyPr>
          <a:lstStyle/>
          <a:p>
            <a:pPr>
              <a:buNone/>
            </a:pPr>
            <a:r>
              <a:rPr lang="en-US" b="1" dirty="0" smtClean="0"/>
              <a:t>HARDWARE REQUIREMENTS:</a:t>
            </a:r>
            <a:endParaRPr lang="en-IN" dirty="0" smtClean="0"/>
          </a:p>
          <a:p>
            <a:pPr>
              <a:buNone/>
            </a:pPr>
            <a:r>
              <a:rPr lang="en-US" dirty="0" smtClean="0"/>
              <a:t>Processor             	 :          Intel i3 system/ Intel i5                           </a:t>
            </a:r>
            <a:endParaRPr lang="en-IN" dirty="0" smtClean="0"/>
          </a:p>
          <a:p>
            <a:pPr>
              <a:buNone/>
            </a:pPr>
            <a:r>
              <a:rPr lang="en-US" dirty="0" smtClean="0"/>
              <a:t>Processor Speed         :          2.1 GHz</a:t>
            </a:r>
            <a:endParaRPr lang="en-IN" dirty="0" smtClean="0"/>
          </a:p>
          <a:p>
            <a:pPr>
              <a:buNone/>
            </a:pPr>
            <a:r>
              <a:rPr lang="en-US" dirty="0" smtClean="0"/>
              <a:t>RAM                   	 :          2 GB RAM</a:t>
            </a:r>
            <a:endParaRPr lang="en-IN" dirty="0" smtClean="0"/>
          </a:p>
          <a:p>
            <a:pPr>
              <a:buNone/>
            </a:pPr>
            <a:r>
              <a:rPr lang="en-US" dirty="0" smtClean="0"/>
              <a:t>Hard Disk            	 :           40GB</a:t>
            </a:r>
          </a:p>
          <a:p>
            <a:pPr>
              <a:buNone/>
            </a:pPr>
            <a:endParaRPr lang="en-US" dirty="0" smtClean="0"/>
          </a:p>
          <a:p>
            <a:pPr>
              <a:buNone/>
            </a:pPr>
            <a:r>
              <a:rPr lang="en-US" b="1" dirty="0" smtClean="0"/>
              <a:t>SOFTWARE REQUIREMENTS:</a:t>
            </a:r>
          </a:p>
          <a:p>
            <a:pPr>
              <a:buNone/>
            </a:pPr>
            <a:r>
              <a:rPr lang="en-US" dirty="0" smtClean="0"/>
              <a:t>Operating System   :   Windows 7</a:t>
            </a:r>
            <a:endParaRPr lang="en-IN" dirty="0" smtClean="0"/>
          </a:p>
          <a:p>
            <a:pPr>
              <a:buNone/>
            </a:pPr>
            <a:r>
              <a:rPr lang="en-US" dirty="0" smtClean="0"/>
              <a:t>Database                  :   </a:t>
            </a:r>
            <a:r>
              <a:rPr lang="en-US" dirty="0" err="1" smtClean="0"/>
              <a:t>Sqlite</a:t>
            </a:r>
            <a:endParaRPr lang="en-IN" dirty="0" smtClean="0"/>
          </a:p>
          <a:p>
            <a:pPr>
              <a:buNone/>
            </a:pPr>
            <a:r>
              <a:rPr lang="en-US" dirty="0" smtClean="0"/>
              <a:t>IDE                           :   </a:t>
            </a:r>
            <a:r>
              <a:rPr lang="en-US" dirty="0"/>
              <a:t> ECLIPSE JUNO ,ANDROID STUDIO</a:t>
            </a:r>
            <a:endParaRPr lang="en-US" dirty="0" smtClean="0"/>
          </a:p>
          <a:p>
            <a:pPr>
              <a:buNone/>
            </a:pPr>
            <a:endParaRPr lang="en-IN" dirty="0" smtClean="0"/>
          </a:p>
          <a:p>
            <a:pPr>
              <a:buNone/>
            </a:pPr>
            <a:endParaRPr lang="en-IN" dirty="0" smtClean="0"/>
          </a:p>
        </p:txBody>
      </p:sp>
    </p:spTree>
    <p:extLst>
      <p:ext uri="{BB962C8B-B14F-4D97-AF65-F5344CB8AC3E}">
        <p14:creationId xmlns:p14="http://schemas.microsoft.com/office/powerpoint/2010/main" val="1438719515"/>
      </p:ext>
    </p:extLst>
  </p:cSld>
  <p:clrMapOvr>
    <a:masterClrMapping/>
  </p:clrMapOvr>
  <p:transition>
    <p:zoom dir="in"/>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13488" y="774412"/>
            <a:ext cx="3353803" cy="584775"/>
          </a:xfrm>
          <a:prstGeom prst="rect">
            <a:avLst/>
          </a:prstGeom>
        </p:spPr>
        <p:txBody>
          <a:bodyPr wrap="none">
            <a:spAutoFit/>
          </a:bodyPr>
          <a:lstStyle/>
          <a:p>
            <a:r>
              <a:rPr lang="en-US" sz="3200" b="1" u="sng" dirty="0">
                <a:solidFill>
                  <a:schemeClr val="accent1">
                    <a:lumMod val="75000"/>
                  </a:schemeClr>
                </a:solidFill>
                <a:latin typeface="Algerian" pitchFamily="82" charset="0"/>
              </a:rPr>
              <a:t>CLASS DIAGRAM</a:t>
            </a:r>
            <a:endParaRPr lang="en-US" sz="3200" u="sng" dirty="0">
              <a:solidFill>
                <a:schemeClr val="accent1">
                  <a:lumMod val="75000"/>
                </a:schemeClr>
              </a:solidFill>
              <a:latin typeface="Algerian" pitchFamily="82" charset="0"/>
            </a:endParaRPr>
          </a:p>
        </p:txBody>
      </p:sp>
      <p:pic>
        <p:nvPicPr>
          <p:cNvPr id="3" name="Picture 2" descr="Description: C:\Users\Sintoo kumar\Desktop\cl.PNG"/>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59187"/>
            <a:ext cx="6858000" cy="5270213"/>
          </a:xfrm>
          <a:prstGeom prst="rect">
            <a:avLst/>
          </a:prstGeom>
          <a:noFill/>
          <a:ln>
            <a:noFill/>
          </a:ln>
        </p:spPr>
      </p:pic>
    </p:spTree>
    <p:extLst>
      <p:ext uri="{BB962C8B-B14F-4D97-AF65-F5344CB8AC3E}">
        <p14:creationId xmlns:p14="http://schemas.microsoft.com/office/powerpoint/2010/main" val="43191260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743712"/>
          </a:xfrm>
        </p:spPr>
        <p:txBody>
          <a:bodyPr>
            <a:normAutofit/>
          </a:bodyPr>
          <a:lstStyle/>
          <a:p>
            <a:r>
              <a:rPr lang="en-US" sz="4400" b="1" u="sng" dirty="0">
                <a:latin typeface="Algerian" pitchFamily="82" charset="0"/>
              </a:rPr>
              <a:t> DATA FLOW DIAGRAM</a:t>
            </a:r>
            <a:endParaRPr lang="en-US" sz="4400" u="sng" dirty="0">
              <a:latin typeface="Algerian" pitchFamily="82" charset="0"/>
            </a:endParaRPr>
          </a:p>
        </p:txBody>
      </p:sp>
      <p:pic>
        <p:nvPicPr>
          <p:cNvPr id="3" name="Picture 2" descr="Description: C:\Users\Sintoo kumar\Desktop\D01.PNG"/>
          <p:cNvPicPr/>
          <p:nvPr/>
        </p:nvPicPr>
        <p:blipFill>
          <a:blip r:embed="rId2">
            <a:extLst>
              <a:ext uri="{28A0092B-C50C-407E-A947-70E740481C1C}">
                <a14:useLocalDpi xmlns:a14="http://schemas.microsoft.com/office/drawing/2010/main" val="0"/>
              </a:ext>
            </a:extLst>
          </a:blip>
          <a:srcRect/>
          <a:stretch>
            <a:fillRect/>
          </a:stretch>
        </p:blipFill>
        <p:spPr bwMode="auto">
          <a:xfrm>
            <a:off x="685799" y="2057400"/>
            <a:ext cx="8000999" cy="2286000"/>
          </a:xfrm>
          <a:prstGeom prst="rect">
            <a:avLst/>
          </a:prstGeom>
          <a:noFill/>
          <a:ln>
            <a:noFill/>
          </a:ln>
        </p:spPr>
      </p:pic>
      <p:sp>
        <p:nvSpPr>
          <p:cNvPr id="4" name="Rectangle 3"/>
          <p:cNvSpPr/>
          <p:nvPr/>
        </p:nvSpPr>
        <p:spPr>
          <a:xfrm>
            <a:off x="3124200" y="4528066"/>
            <a:ext cx="1893403" cy="369332"/>
          </a:xfrm>
          <a:prstGeom prst="rect">
            <a:avLst/>
          </a:prstGeom>
        </p:spPr>
        <p:txBody>
          <a:bodyPr wrap="none">
            <a:spAutoFit/>
          </a:bodyPr>
          <a:lstStyle/>
          <a:p>
            <a:r>
              <a:rPr lang="en-US" b="1" u="sng" dirty="0">
                <a:solidFill>
                  <a:schemeClr val="accent1">
                    <a:lumMod val="75000"/>
                  </a:schemeClr>
                </a:solidFill>
              </a:rPr>
              <a:t>O – LEVEL DFD </a:t>
            </a:r>
            <a:endParaRPr lang="en-US" u="sng" dirty="0">
              <a:solidFill>
                <a:schemeClr val="accent1">
                  <a:lumMod val="75000"/>
                </a:schemeClr>
              </a:solidFill>
            </a:endParaRPr>
          </a:p>
        </p:txBody>
      </p:sp>
    </p:spTree>
    <p:extLst>
      <p:ext uri="{BB962C8B-B14F-4D97-AF65-F5344CB8AC3E}">
        <p14:creationId xmlns:p14="http://schemas.microsoft.com/office/powerpoint/2010/main" val="380241987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scription: C:\Users\Sintoo kumar\Desktop\D1.PNG"/>
          <p:cNvPicPr/>
          <p:nvPr/>
        </p:nvPicPr>
        <p:blipFill>
          <a:blip r:embed="rId3">
            <a:extLst>
              <a:ext uri="{28A0092B-C50C-407E-A947-70E740481C1C}">
                <a14:useLocalDpi xmlns:a14="http://schemas.microsoft.com/office/drawing/2010/main" val="0"/>
              </a:ext>
            </a:extLst>
          </a:blip>
          <a:srcRect/>
          <a:stretch>
            <a:fillRect/>
          </a:stretch>
        </p:blipFill>
        <p:spPr bwMode="auto">
          <a:xfrm>
            <a:off x="381001" y="1938020"/>
            <a:ext cx="7721282" cy="3624580"/>
          </a:xfrm>
          <a:prstGeom prst="rect">
            <a:avLst/>
          </a:prstGeom>
          <a:noFill/>
          <a:ln>
            <a:noFill/>
          </a:ln>
        </p:spPr>
      </p:pic>
      <p:sp>
        <p:nvSpPr>
          <p:cNvPr id="3" name="Rectangle 2"/>
          <p:cNvSpPr/>
          <p:nvPr/>
        </p:nvSpPr>
        <p:spPr>
          <a:xfrm>
            <a:off x="1143000" y="1143000"/>
            <a:ext cx="2590800" cy="461665"/>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2400" b="1" u="sng" dirty="0">
                <a:solidFill>
                  <a:schemeClr val="accent1">
                    <a:lumMod val="60000"/>
                    <a:lumOff val="40000"/>
                  </a:schemeClr>
                </a:solidFill>
              </a:rPr>
              <a:t>1 – LEVEL DFD </a:t>
            </a:r>
            <a:endParaRPr lang="en-US" sz="2400" u="sng" dirty="0">
              <a:solidFill>
                <a:schemeClr val="accent1">
                  <a:lumMod val="60000"/>
                  <a:lumOff val="40000"/>
                </a:schemeClr>
              </a:solidFill>
            </a:endParaRPr>
          </a:p>
        </p:txBody>
      </p:sp>
      <p:sp>
        <p:nvSpPr>
          <p:cNvPr id="4" name="Rectangle 3"/>
          <p:cNvSpPr/>
          <p:nvPr/>
        </p:nvSpPr>
        <p:spPr>
          <a:xfrm>
            <a:off x="3124200" y="5377934"/>
            <a:ext cx="1787605" cy="369332"/>
          </a:xfrm>
          <a:prstGeom prst="rect">
            <a:avLst/>
          </a:prstGeom>
        </p:spPr>
        <p:txBody>
          <a:bodyPr wrap="none">
            <a:spAutoFit/>
          </a:bodyPr>
          <a:lstStyle/>
          <a:p>
            <a:r>
              <a:rPr lang="en-US" b="1" dirty="0"/>
              <a:t>1 – LEVEL DFD </a:t>
            </a:r>
            <a:endParaRPr lang="en-US" dirty="0"/>
          </a:p>
        </p:txBody>
      </p:sp>
    </p:spTree>
    <p:extLst>
      <p:ext uri="{BB962C8B-B14F-4D97-AF65-F5344CB8AC3E}">
        <p14:creationId xmlns:p14="http://schemas.microsoft.com/office/powerpoint/2010/main" val="40305498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 SHOTS</a:t>
            </a:r>
          </a:p>
        </p:txBody>
      </p:sp>
      <p:pic>
        <p:nvPicPr>
          <p:cNvPr id="3" name="Picture 2" descr="C:\Users\Sintoo kumar\Desktop\New folder\Screenshot_2016-04-04-14-43-55.png"/>
          <p:cNvPicPr/>
          <p:nvPr/>
        </p:nvPicPr>
        <p:blipFill>
          <a:blip r:embed="rId2">
            <a:extLst>
              <a:ext uri="{28A0092B-C50C-407E-A947-70E740481C1C}">
                <a14:useLocalDpi xmlns:a14="http://schemas.microsoft.com/office/drawing/2010/main" val="0"/>
              </a:ext>
            </a:extLst>
          </a:blip>
          <a:srcRect/>
          <a:stretch>
            <a:fillRect/>
          </a:stretch>
        </p:blipFill>
        <p:spPr bwMode="auto">
          <a:xfrm>
            <a:off x="2702560" y="2590800"/>
            <a:ext cx="3738880" cy="3643630"/>
          </a:xfrm>
          <a:prstGeom prst="rect">
            <a:avLst/>
          </a:prstGeom>
          <a:noFill/>
          <a:ln>
            <a:noFill/>
          </a:ln>
        </p:spPr>
      </p:pic>
      <p:sp>
        <p:nvSpPr>
          <p:cNvPr id="4" name="TextBox 3"/>
          <p:cNvSpPr txBox="1"/>
          <p:nvPr/>
        </p:nvSpPr>
        <p:spPr>
          <a:xfrm>
            <a:off x="838200" y="2042636"/>
            <a:ext cx="2495491" cy="400110"/>
          </a:xfrm>
          <a:prstGeom prst="rect">
            <a:avLst/>
          </a:prstGeom>
          <a:noFill/>
        </p:spPr>
        <p:txBody>
          <a:bodyPr wrap="none" rtlCol="0">
            <a:spAutoFit/>
          </a:bodyPr>
          <a:lstStyle/>
          <a:p>
            <a:pPr>
              <a:buNone/>
            </a:pPr>
            <a:r>
              <a:rPr lang="en-US" sz="2000" dirty="0">
                <a:solidFill>
                  <a:srgbClr val="FF0000"/>
                </a:solidFill>
              </a:rPr>
              <a:t>WELCOME SCREEN</a:t>
            </a:r>
            <a:endParaRPr lang="en-IN" sz="2000" dirty="0">
              <a:solidFill>
                <a:srgbClr val="FF0000"/>
              </a:solidFill>
            </a:endParaRPr>
          </a:p>
        </p:txBody>
      </p:sp>
    </p:spTree>
    <p:extLst>
      <p:ext uri="{BB962C8B-B14F-4D97-AF65-F5344CB8AC3E}">
        <p14:creationId xmlns:p14="http://schemas.microsoft.com/office/powerpoint/2010/main" val="2546693002"/>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smtClean="0"/>
              <a:t>MENU</a:t>
            </a:r>
            <a:endParaRPr lang="en-US" u="sng" dirty="0"/>
          </a:p>
        </p:txBody>
      </p:sp>
      <p:pic>
        <p:nvPicPr>
          <p:cNvPr id="3" name="Picture 2" descr="C:\Users\Sintoo kumar\Desktop\New folder\Screenshot_2016-04-04-14-43-02.png"/>
          <p:cNvPicPr/>
          <p:nvPr/>
        </p:nvPicPr>
        <p:blipFill>
          <a:blip r:embed="rId2">
            <a:extLst>
              <a:ext uri="{28A0092B-C50C-407E-A947-70E740481C1C}">
                <a14:useLocalDpi xmlns:a14="http://schemas.microsoft.com/office/drawing/2010/main" val="0"/>
              </a:ext>
            </a:extLst>
          </a:blip>
          <a:srcRect/>
          <a:stretch>
            <a:fillRect/>
          </a:stretch>
        </p:blipFill>
        <p:spPr bwMode="auto">
          <a:xfrm>
            <a:off x="1905001" y="2057400"/>
            <a:ext cx="5029200" cy="3841750"/>
          </a:xfrm>
          <a:prstGeom prst="rect">
            <a:avLst/>
          </a:prstGeom>
          <a:noFill/>
          <a:ln>
            <a:noFill/>
          </a:ln>
        </p:spPr>
      </p:pic>
    </p:spTree>
    <p:extLst>
      <p:ext uri="{BB962C8B-B14F-4D97-AF65-F5344CB8AC3E}">
        <p14:creationId xmlns:p14="http://schemas.microsoft.com/office/powerpoint/2010/main" val="32151209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 y="990600"/>
            <a:ext cx="9144000" cy="1371599"/>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1002">
            <a:schemeClr val="lt2"/>
          </a:fillRef>
          <a:effectRef idx="0">
            <a:scrgbClr r="0" g="0" b="0"/>
          </a:effectRef>
          <a:fontRef idx="major"/>
        </p:style>
        <p:txBody>
          <a:bodyPr>
            <a:scene3d>
              <a:camera prst="orthographicFront"/>
              <a:lightRig rig="freezing" dir="t">
                <a:rot lat="0" lon="0" rev="5640000"/>
              </a:lightRig>
            </a:scene3d>
            <a:sp3d prstMaterial="flat">
              <a:contourClr>
                <a:schemeClr val="tx2"/>
              </a:contourClr>
            </a:sp3d>
          </a:bodyPr>
          <a:lstStyle/>
          <a:p>
            <a:pPr algn="ctr"/>
            <a:r>
              <a:rPr lang="en-US" dirty="0"/>
              <a:t>What is Android?</a:t>
            </a:r>
          </a:p>
        </p:txBody>
      </p:sp>
      <p:sp>
        <p:nvSpPr>
          <p:cNvPr id="3" name="Rectangle 2"/>
          <p:cNvSpPr/>
          <p:nvPr/>
        </p:nvSpPr>
        <p:spPr>
          <a:xfrm>
            <a:off x="533400" y="2667000"/>
            <a:ext cx="7924800" cy="3139321"/>
          </a:xfrm>
          <a:prstGeom prst="rect">
            <a:avLst/>
          </a:prstGeom>
        </p:spPr>
        <p:style>
          <a:lnRef idx="0">
            <a:scrgbClr r="0" g="0" b="0"/>
          </a:lnRef>
          <a:fillRef idx="1002">
            <a:schemeClr val="lt2"/>
          </a:fillRef>
          <a:effectRef idx="0">
            <a:scrgbClr r="0" g="0" b="0"/>
          </a:effectRef>
          <a:fontRef idx="major"/>
        </p:style>
        <p:txBody>
          <a:bodyPr wrap="square">
            <a:spAutoFit/>
          </a:bodyPr>
          <a:lstStyle/>
          <a:p>
            <a:pPr marL="285750" indent="-285750">
              <a:buFont typeface="Wingdings" pitchFamily="2" charset="2"/>
              <a:buChar char="v"/>
            </a:pPr>
            <a:r>
              <a:rPr lang="en-US" dirty="0" smtClean="0"/>
              <a:t>A software platform and operating system for mobile devices</a:t>
            </a:r>
          </a:p>
          <a:p>
            <a:endParaRPr lang="en-US" dirty="0" smtClean="0"/>
          </a:p>
          <a:p>
            <a:pPr marL="285750" indent="-285750">
              <a:buFont typeface="Wingdings" pitchFamily="2" charset="2"/>
              <a:buChar char="v"/>
            </a:pPr>
            <a:r>
              <a:rPr lang="en-US" dirty="0" smtClean="0"/>
              <a:t>Based on the Linux kernel</a:t>
            </a:r>
          </a:p>
          <a:p>
            <a:pPr marL="285750" indent="-285750">
              <a:buFont typeface="Wingdings" pitchFamily="2" charset="2"/>
              <a:buChar char="v"/>
            </a:pPr>
            <a:endParaRPr lang="en-US" dirty="0" smtClean="0"/>
          </a:p>
          <a:p>
            <a:pPr marL="285750" indent="-285750">
              <a:buFont typeface="Wingdings" pitchFamily="2" charset="2"/>
              <a:buChar char="v"/>
            </a:pPr>
            <a:r>
              <a:rPr lang="en-US" dirty="0" smtClean="0"/>
              <a:t>Developed by Google and later the Open Handset Alliance (OHA)</a:t>
            </a:r>
          </a:p>
          <a:p>
            <a:pPr marL="285750" indent="-285750">
              <a:buFont typeface="Wingdings" pitchFamily="2" charset="2"/>
              <a:buChar char="v"/>
            </a:pPr>
            <a:endParaRPr lang="en-US" dirty="0" smtClean="0"/>
          </a:p>
          <a:p>
            <a:pPr marL="285750" indent="-285750">
              <a:buFont typeface="Wingdings" pitchFamily="2" charset="2"/>
              <a:buChar char="v"/>
            </a:pPr>
            <a:r>
              <a:rPr lang="en-US" dirty="0" smtClean="0"/>
              <a:t>Allows writing managed code in the Java language</a:t>
            </a:r>
          </a:p>
          <a:p>
            <a:pPr marL="285750" indent="-285750">
              <a:buFont typeface="Wingdings" pitchFamily="2" charset="2"/>
              <a:buChar char="v"/>
            </a:pPr>
            <a:endParaRPr lang="en-US" dirty="0" smtClean="0"/>
          </a:p>
          <a:p>
            <a:pPr marL="285750" indent="-285750">
              <a:buFont typeface="Wingdings" pitchFamily="2" charset="2"/>
              <a:buChar char="v"/>
            </a:pPr>
            <a:r>
              <a:rPr lang="en-US" dirty="0" smtClean="0"/>
              <a:t>Unveiling of the Android platform was announced on 5 November 2007 with the founding of OHA</a:t>
            </a:r>
          </a:p>
          <a:p>
            <a:endParaRPr lang="en-US" dirty="0"/>
          </a:p>
        </p:txBody>
      </p:sp>
    </p:spTree>
    <p:extLst>
      <p:ext uri="{BB962C8B-B14F-4D97-AF65-F5344CB8AC3E}">
        <p14:creationId xmlns:p14="http://schemas.microsoft.com/office/powerpoint/2010/main" val="726401462"/>
      </p:ext>
    </p:extLst>
  </p:cSld>
  <p:clrMapOvr>
    <a:masterClrMapping/>
  </p:clrMapOvr>
  <p:transition spd="slow">
    <p:randomBar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smtClean="0"/>
              <a:t>FIND BUS</a:t>
            </a:r>
            <a:endParaRPr lang="en-US" u="sng" dirty="0"/>
          </a:p>
        </p:txBody>
      </p:sp>
      <p:pic>
        <p:nvPicPr>
          <p:cNvPr id="3" name="Picture 2" descr="Description: C:\Users\Sintoo kumar\Desktop\New folder\a.PNG"/>
          <p:cNvPicPr/>
          <p:nvPr/>
        </p:nvPicPr>
        <p:blipFill>
          <a:blip r:embed="rId2">
            <a:extLst>
              <a:ext uri="{28A0092B-C50C-407E-A947-70E740481C1C}">
                <a14:useLocalDpi xmlns:a14="http://schemas.microsoft.com/office/drawing/2010/main" val="0"/>
              </a:ext>
            </a:extLst>
          </a:blip>
          <a:srcRect/>
          <a:stretch>
            <a:fillRect/>
          </a:stretch>
        </p:blipFill>
        <p:spPr bwMode="auto">
          <a:xfrm>
            <a:off x="1371601" y="2057400"/>
            <a:ext cx="5486082" cy="4635500"/>
          </a:xfrm>
          <a:prstGeom prst="rect">
            <a:avLst/>
          </a:prstGeom>
          <a:noFill/>
          <a:ln>
            <a:noFill/>
          </a:ln>
        </p:spPr>
      </p:pic>
    </p:spTree>
    <p:extLst>
      <p:ext uri="{BB962C8B-B14F-4D97-AF65-F5344CB8AC3E}">
        <p14:creationId xmlns:p14="http://schemas.microsoft.com/office/powerpoint/2010/main" val="3362940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smtClean="0"/>
              <a:t>BUS DETAIL</a:t>
            </a:r>
            <a:endParaRPr lang="en-US" u="sng" dirty="0"/>
          </a:p>
        </p:txBody>
      </p:sp>
      <p:pic>
        <p:nvPicPr>
          <p:cNvPr id="3" name="Picture 2" descr="C:\Users\Sintoo kumar\Desktop\New folder\Z.PNG"/>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57400"/>
            <a:ext cx="5486400" cy="4551045"/>
          </a:xfrm>
          <a:prstGeom prst="rect">
            <a:avLst/>
          </a:prstGeom>
          <a:noFill/>
          <a:ln>
            <a:noFill/>
          </a:ln>
        </p:spPr>
      </p:pic>
    </p:spTree>
    <p:extLst>
      <p:ext uri="{BB962C8B-B14F-4D97-AF65-F5344CB8AC3E}">
        <p14:creationId xmlns:p14="http://schemas.microsoft.com/office/powerpoint/2010/main" val="1818293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515112"/>
          </a:xfrm>
        </p:spPr>
        <p:txBody>
          <a:bodyPr>
            <a:normAutofit fontScale="90000"/>
          </a:bodyPr>
          <a:lstStyle/>
          <a:p>
            <a:pPr algn="ctr"/>
            <a:r>
              <a:rPr lang="en-US" u="sng" dirty="0" smtClean="0"/>
              <a:t>FIND ROUTE</a:t>
            </a:r>
            <a:endParaRPr lang="en-US" u="sng" dirty="0"/>
          </a:p>
        </p:txBody>
      </p:sp>
      <p:pic>
        <p:nvPicPr>
          <p:cNvPr id="3" name="Picture 2" descr="Description: C:\Users\Sintoo kumar\Desktop\New folder\c.PNG"/>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308100"/>
            <a:ext cx="6400800" cy="2319655"/>
          </a:xfrm>
          <a:prstGeom prst="rect">
            <a:avLst/>
          </a:prstGeom>
          <a:noFill/>
          <a:ln>
            <a:noFill/>
          </a:ln>
        </p:spPr>
      </p:pic>
      <p:pic>
        <p:nvPicPr>
          <p:cNvPr id="4" name="Picture 3" descr="Description: C:\Users\Sintoo kumar\Desktop\New folder\d.PNG"/>
          <p:cNvPicPr/>
          <p:nvPr/>
        </p:nvPicPr>
        <p:blipFill>
          <a:blip r:embed="rId3">
            <a:extLst>
              <a:ext uri="{28A0092B-C50C-407E-A947-70E740481C1C}">
                <a14:useLocalDpi xmlns:a14="http://schemas.microsoft.com/office/drawing/2010/main" val="0"/>
              </a:ext>
            </a:extLst>
          </a:blip>
          <a:srcRect/>
          <a:stretch>
            <a:fillRect/>
          </a:stretch>
        </p:blipFill>
        <p:spPr bwMode="auto">
          <a:xfrm>
            <a:off x="1384300" y="3429000"/>
            <a:ext cx="6477000" cy="3329940"/>
          </a:xfrm>
          <a:prstGeom prst="rect">
            <a:avLst/>
          </a:prstGeom>
          <a:noFill/>
          <a:ln>
            <a:noFill/>
          </a:ln>
        </p:spPr>
      </p:pic>
    </p:spTree>
    <p:extLst>
      <p:ext uri="{BB962C8B-B14F-4D97-AF65-F5344CB8AC3E}">
        <p14:creationId xmlns:p14="http://schemas.microsoft.com/office/powerpoint/2010/main" val="42585177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smtClean="0"/>
              <a:t>FIND STOP</a:t>
            </a:r>
            <a:endParaRPr lang="en-US" u="sng" dirty="0"/>
          </a:p>
        </p:txBody>
      </p:sp>
      <p:pic>
        <p:nvPicPr>
          <p:cNvPr id="3" name="Picture 2" descr="Description: C:\Users\Sintoo kumar\Desktop\New folder\aa.PNG"/>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48497"/>
            <a:ext cx="6629400" cy="4147503"/>
          </a:xfrm>
          <a:prstGeom prst="rect">
            <a:avLst/>
          </a:prstGeom>
          <a:noFill/>
          <a:ln>
            <a:noFill/>
          </a:ln>
        </p:spPr>
      </p:pic>
    </p:spTree>
    <p:extLst>
      <p:ext uri="{BB962C8B-B14F-4D97-AF65-F5344CB8AC3E}">
        <p14:creationId xmlns:p14="http://schemas.microsoft.com/office/powerpoint/2010/main" val="3644405845"/>
      </p:ext>
    </p:extLst>
  </p:cSld>
  <p:clrMapOvr>
    <a:masterClrMapping/>
  </p:clrMapOvr>
  <p:transition spd="slow">
    <p:cove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667512"/>
          </a:xfrm>
        </p:spPr>
        <p:txBody>
          <a:bodyPr>
            <a:normAutofit fontScale="90000"/>
          </a:bodyPr>
          <a:lstStyle/>
          <a:p>
            <a:pPr algn="ctr"/>
            <a:r>
              <a:rPr lang="en-US" u="sng" dirty="0" smtClean="0"/>
              <a:t>OTHER OPTIONS </a:t>
            </a:r>
            <a:endParaRPr lang="en-US" u="sng" dirty="0"/>
          </a:p>
        </p:txBody>
      </p:sp>
      <p:pic>
        <p:nvPicPr>
          <p:cNvPr id="3" name="Picture 2" descr="Description: C:\Users\Sintoo kumar\Desktop\New folder\aaa.PNG"/>
          <p:cNvPicPr/>
          <p:nvPr/>
        </p:nvPicPr>
        <p:blipFill>
          <a:blip r:embed="rId2">
            <a:extLst>
              <a:ext uri="{28A0092B-C50C-407E-A947-70E740481C1C}">
                <a14:useLocalDpi xmlns:a14="http://schemas.microsoft.com/office/drawing/2010/main" val="0"/>
              </a:ext>
            </a:extLst>
          </a:blip>
          <a:srcRect/>
          <a:stretch>
            <a:fillRect/>
          </a:stretch>
        </p:blipFill>
        <p:spPr bwMode="auto">
          <a:xfrm>
            <a:off x="0" y="1480183"/>
            <a:ext cx="4648200" cy="1948815"/>
          </a:xfrm>
          <a:prstGeom prst="rect">
            <a:avLst/>
          </a:prstGeom>
          <a:noFill/>
          <a:ln>
            <a:noFill/>
          </a:ln>
        </p:spPr>
      </p:pic>
      <p:pic>
        <p:nvPicPr>
          <p:cNvPr id="4" name="Picture 3" descr="Description: C:\Users\Sintoo kumar\Desktop\New folder\vb.PNG"/>
          <p:cNvPicPr/>
          <p:nvPr/>
        </p:nvPicPr>
        <p:blipFill>
          <a:blip r:embed="rId3">
            <a:extLst>
              <a:ext uri="{28A0092B-C50C-407E-A947-70E740481C1C}">
                <a14:useLocalDpi xmlns:a14="http://schemas.microsoft.com/office/drawing/2010/main" val="0"/>
              </a:ext>
            </a:extLst>
          </a:blip>
          <a:srcRect/>
          <a:stretch>
            <a:fillRect/>
          </a:stretch>
        </p:blipFill>
        <p:spPr bwMode="auto">
          <a:xfrm>
            <a:off x="4805680" y="1981200"/>
            <a:ext cx="4325620" cy="4412615"/>
          </a:xfrm>
          <a:prstGeom prst="rect">
            <a:avLst/>
          </a:prstGeom>
          <a:noFill/>
          <a:ln>
            <a:noFill/>
          </a:ln>
        </p:spPr>
      </p:pic>
    </p:spTree>
    <p:extLst>
      <p:ext uri="{BB962C8B-B14F-4D97-AF65-F5344CB8AC3E}">
        <p14:creationId xmlns:p14="http://schemas.microsoft.com/office/powerpoint/2010/main" val="13449340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972312"/>
          </a:xfrm>
        </p:spPr>
        <p:txBody>
          <a:bodyPr/>
          <a:lstStyle/>
          <a:p>
            <a:pPr algn="ctr"/>
            <a:r>
              <a:rPr lang="en-US" u="sng" dirty="0"/>
              <a:t>OTHER OPTIONS </a:t>
            </a:r>
            <a:endParaRPr lang="en-US" dirty="0"/>
          </a:p>
        </p:txBody>
      </p:sp>
      <p:pic>
        <p:nvPicPr>
          <p:cNvPr id="3" name="Picture 2" descr="Description: C:\Users\Sintoo kumar\Desktop\New folder\as.PNG"/>
          <p:cNvPicPr/>
          <p:nvPr/>
        </p:nvPicPr>
        <p:blipFill>
          <a:blip r:embed="rId2">
            <a:extLst>
              <a:ext uri="{28A0092B-C50C-407E-A947-70E740481C1C}">
                <a14:useLocalDpi xmlns:a14="http://schemas.microsoft.com/office/drawing/2010/main" val="0"/>
              </a:ext>
            </a:extLst>
          </a:blip>
          <a:srcRect/>
          <a:stretch>
            <a:fillRect/>
          </a:stretch>
        </p:blipFill>
        <p:spPr bwMode="auto">
          <a:xfrm>
            <a:off x="177800" y="3048000"/>
            <a:ext cx="4325620" cy="2313940"/>
          </a:xfrm>
          <a:prstGeom prst="rect">
            <a:avLst/>
          </a:prstGeom>
          <a:noFill/>
          <a:ln>
            <a:noFill/>
          </a:ln>
        </p:spPr>
      </p:pic>
      <p:pic>
        <p:nvPicPr>
          <p:cNvPr id="4" name="Picture 3" descr="Description: C:\Users\Sintoo kumar\Desktop\New folder\bv.PNG"/>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656840"/>
            <a:ext cx="4318000" cy="3886200"/>
          </a:xfrm>
          <a:prstGeom prst="rect">
            <a:avLst/>
          </a:prstGeom>
          <a:noFill/>
          <a:ln>
            <a:noFill/>
          </a:ln>
        </p:spPr>
      </p:pic>
      <p:sp>
        <p:nvSpPr>
          <p:cNvPr id="5" name="TextBox 4"/>
          <p:cNvSpPr txBox="1"/>
          <p:nvPr/>
        </p:nvSpPr>
        <p:spPr>
          <a:xfrm>
            <a:off x="2340610" y="2133600"/>
            <a:ext cx="3196260" cy="523220"/>
          </a:xfrm>
          <a:prstGeom prst="rect">
            <a:avLst/>
          </a:prstGeom>
          <a:noFill/>
        </p:spPr>
        <p:txBody>
          <a:bodyPr wrap="none" rtlCol="0">
            <a:spAutoFit/>
          </a:bodyPr>
          <a:lstStyle/>
          <a:p>
            <a:pPr lvl="3"/>
            <a:r>
              <a:rPr lang="en-US" sz="2800" dirty="0" smtClean="0">
                <a:solidFill>
                  <a:srgbClr val="FF0000"/>
                </a:solidFill>
              </a:rPr>
              <a:t>TOURISM</a:t>
            </a:r>
            <a:endParaRPr lang="en-US" sz="2800" dirty="0">
              <a:solidFill>
                <a:srgbClr val="FF0000"/>
              </a:solidFill>
            </a:endParaRPr>
          </a:p>
        </p:txBody>
      </p:sp>
    </p:spTree>
    <p:extLst>
      <p:ext uri="{BB962C8B-B14F-4D97-AF65-F5344CB8AC3E}">
        <p14:creationId xmlns:p14="http://schemas.microsoft.com/office/powerpoint/2010/main" val="1384362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smtClean="0"/>
              <a:t>ABOUT US </a:t>
            </a:r>
            <a:endParaRPr lang="en-US" u="sng" dirty="0"/>
          </a:p>
        </p:txBody>
      </p:sp>
      <p:pic>
        <p:nvPicPr>
          <p:cNvPr id="3" name="Picture 2" descr="Description: C:\Users\Sintoo kumar\Desktop\New folder\bb.PNG"/>
          <p:cNvPicPr/>
          <p:nvPr/>
        </p:nvPicPr>
        <p:blipFill>
          <a:blip r:embed="rId2">
            <a:extLst>
              <a:ext uri="{28A0092B-C50C-407E-A947-70E740481C1C}">
                <a14:useLocalDpi xmlns:a14="http://schemas.microsoft.com/office/drawing/2010/main" val="0"/>
              </a:ext>
            </a:extLst>
          </a:blip>
          <a:srcRect/>
          <a:stretch>
            <a:fillRect/>
          </a:stretch>
        </p:blipFill>
        <p:spPr bwMode="auto">
          <a:xfrm>
            <a:off x="762000" y="2053272"/>
            <a:ext cx="7848600" cy="3814128"/>
          </a:xfrm>
          <a:prstGeom prst="rect">
            <a:avLst/>
          </a:prstGeom>
          <a:noFill/>
          <a:ln>
            <a:noFill/>
          </a:ln>
        </p:spPr>
      </p:pic>
    </p:spTree>
    <p:extLst>
      <p:ext uri="{BB962C8B-B14F-4D97-AF65-F5344CB8AC3E}">
        <p14:creationId xmlns:p14="http://schemas.microsoft.com/office/powerpoint/2010/main" val="5627470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a:t>BIBLOGRAPHY</a:t>
            </a:r>
          </a:p>
        </p:txBody>
      </p:sp>
      <p:sp>
        <p:nvSpPr>
          <p:cNvPr id="3" name="Rectangle 2"/>
          <p:cNvSpPr/>
          <p:nvPr/>
        </p:nvSpPr>
        <p:spPr>
          <a:xfrm>
            <a:off x="304800" y="2209800"/>
            <a:ext cx="7010400" cy="2246769"/>
          </a:xfrm>
          <a:prstGeom prst="rect">
            <a:avLst/>
          </a:prstGeom>
        </p:spPr>
        <p:txBody>
          <a:bodyPr wrap="square">
            <a:spAutoFit/>
          </a:bodyPr>
          <a:lstStyle/>
          <a:p>
            <a:pPr marL="457200" lvl="0" indent="-457200">
              <a:buFont typeface="Wingdings" pitchFamily="2" charset="2"/>
              <a:buChar char="v"/>
            </a:pPr>
            <a:r>
              <a:rPr lang="en-US" sz="2800" dirty="0"/>
              <a:t>http://www.google.com</a:t>
            </a:r>
            <a:endParaRPr lang="en-IN" sz="2800" dirty="0"/>
          </a:p>
          <a:p>
            <a:pPr marL="457200" lvl="0" indent="-457200">
              <a:buFont typeface="Wingdings" pitchFamily="2" charset="2"/>
              <a:buChar char="v"/>
            </a:pPr>
            <a:r>
              <a:rPr lang="en-US" sz="2800" dirty="0"/>
              <a:t>http://www.youtube.com</a:t>
            </a:r>
            <a:endParaRPr lang="en-IN" sz="2800" dirty="0"/>
          </a:p>
          <a:p>
            <a:pPr marL="457200" lvl="0" indent="-457200">
              <a:buFont typeface="Wingdings" pitchFamily="2" charset="2"/>
              <a:buChar char="v"/>
            </a:pPr>
            <a:r>
              <a:rPr lang="en-US" sz="2800" dirty="0"/>
              <a:t>http://www.wikipedia.com</a:t>
            </a:r>
            <a:endParaRPr lang="en-IN" sz="2800" dirty="0"/>
          </a:p>
          <a:p>
            <a:pPr marL="457200" lvl="0" indent="-457200">
              <a:buFont typeface="Wingdings" pitchFamily="2" charset="2"/>
              <a:buChar char="v"/>
            </a:pPr>
            <a:r>
              <a:rPr lang="en-US" sz="2800" dirty="0"/>
              <a:t>http://www.microsoft.com</a:t>
            </a:r>
            <a:endParaRPr lang="en-IN" sz="2800" dirty="0"/>
          </a:p>
          <a:p>
            <a:pPr marL="457200" indent="-457200">
              <a:buFont typeface="Wingdings" pitchFamily="2" charset="2"/>
              <a:buChar char="v"/>
            </a:pPr>
            <a:endParaRPr lang="en-IN" sz="2800" dirty="0"/>
          </a:p>
        </p:txBody>
      </p:sp>
    </p:spTree>
    <p:extLst>
      <p:ext uri="{BB962C8B-B14F-4D97-AF65-F5344CB8AC3E}">
        <p14:creationId xmlns:p14="http://schemas.microsoft.com/office/powerpoint/2010/main" val="26782822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C:\Users\Sanoj\Pictures\Android\android-26-72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88640"/>
            <a:ext cx="8928992" cy="6552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8833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914400"/>
            <a:ext cx="9144000" cy="1277112"/>
          </a:xfrm>
          <a:gradFill>
            <a:gsLst>
              <a:gs pos="0">
                <a:srgbClr val="5E9EFF"/>
              </a:gs>
              <a:gs pos="39999">
                <a:srgbClr val="85C2FF"/>
              </a:gs>
              <a:gs pos="70000">
                <a:srgbClr val="C4D6EB"/>
              </a:gs>
              <a:gs pos="100000">
                <a:srgbClr val="FFEBFA"/>
              </a:gs>
            </a:gsLst>
            <a:lin ang="8100000" scaled="0"/>
          </a:gradFill>
        </p:spPr>
        <p:txBody>
          <a:bodyPr>
            <a:normAutofit/>
          </a:bodyPr>
          <a:lstStyle/>
          <a:p>
            <a:pPr algn="ctr"/>
            <a:r>
              <a:rPr lang="en-US" dirty="0">
                <a:latin typeface="Algerian" pitchFamily="82" charset="0"/>
              </a:rPr>
              <a:t>History of Android</a:t>
            </a:r>
          </a:p>
        </p:txBody>
      </p:sp>
      <p:sp>
        <p:nvSpPr>
          <p:cNvPr id="3" name="Rectangle 2"/>
          <p:cNvSpPr/>
          <p:nvPr/>
        </p:nvSpPr>
        <p:spPr>
          <a:xfrm>
            <a:off x="546100" y="2333684"/>
            <a:ext cx="8216900" cy="4524315"/>
          </a:xfrm>
          <a:prstGeom prst="rect">
            <a:avLst/>
          </a:prstGeom>
        </p:spPr>
        <p:style>
          <a:lnRef idx="0">
            <a:scrgbClr r="0" g="0" b="0"/>
          </a:lnRef>
          <a:fillRef idx="1002">
            <a:schemeClr val="lt2"/>
          </a:fillRef>
          <a:effectRef idx="0">
            <a:scrgbClr r="0" g="0" b="0"/>
          </a:effectRef>
          <a:fontRef idx="major"/>
        </p:style>
        <p:txBody>
          <a:bodyPr wrap="square">
            <a:spAutoFit/>
          </a:bodyPr>
          <a:lstStyle/>
          <a:p>
            <a:pPr marL="285750" indent="-285750">
              <a:buFont typeface="Wingdings" pitchFamily="2" charset="2"/>
              <a:buChar char="v"/>
            </a:pPr>
            <a:r>
              <a:rPr lang="en-US" dirty="0" smtClean="0"/>
              <a:t>Google acquired the startup company Android Inc. in 2005 to start the development of the Android Platform. The key players at Android Inc. included Andy Rubin, Rich Miner, Nick Sears, and Chris White.</a:t>
            </a:r>
          </a:p>
          <a:p>
            <a:endParaRPr lang="en-US" dirty="0" smtClean="0"/>
          </a:p>
          <a:p>
            <a:pPr marL="285750" indent="-285750">
              <a:buFont typeface="Wingdings" pitchFamily="2" charset="2"/>
              <a:buChar char="v"/>
            </a:pPr>
            <a:r>
              <a:rPr lang="en-US" dirty="0" smtClean="0"/>
              <a:t>In late 2007, a group of industry leaders came together around the Android Platform to form the Open Handset Alliance.</a:t>
            </a:r>
          </a:p>
          <a:p>
            <a:pPr marL="285750" indent="-285750">
              <a:buFont typeface="Wingdings" pitchFamily="2" charset="2"/>
              <a:buChar char="v"/>
            </a:pPr>
            <a:endParaRPr lang="en-US" dirty="0" smtClean="0"/>
          </a:p>
          <a:p>
            <a:pPr marL="285750" indent="-285750">
              <a:buFont typeface="Wingdings" pitchFamily="2" charset="2"/>
              <a:buChar char="v"/>
            </a:pPr>
            <a:r>
              <a:rPr lang="en-US" dirty="0" smtClean="0"/>
              <a:t>The Android SDK was first issued as an “early look” release in November 2007. </a:t>
            </a:r>
          </a:p>
          <a:p>
            <a:pPr marL="285750" indent="-285750">
              <a:buFont typeface="Wingdings" pitchFamily="2" charset="2"/>
              <a:buChar char="v"/>
            </a:pPr>
            <a:r>
              <a:rPr lang="en-US" dirty="0" smtClean="0"/>
              <a:t>In September 2008 T-Mobile announced the availability of the T-Mobile G1, the first smartphone based on the Android Platform.</a:t>
            </a:r>
          </a:p>
          <a:p>
            <a:pPr marL="285750" indent="-285750">
              <a:buFont typeface="Wingdings" pitchFamily="2" charset="2"/>
              <a:buChar char="v"/>
            </a:pPr>
            <a:r>
              <a:rPr lang="en-US" dirty="0" smtClean="0"/>
              <a:t> </a:t>
            </a:r>
          </a:p>
          <a:p>
            <a:pPr marL="285750" indent="-285750">
              <a:buFont typeface="Wingdings" pitchFamily="2" charset="2"/>
              <a:buChar char="v"/>
            </a:pPr>
            <a:r>
              <a:rPr lang="en-US" dirty="0" smtClean="0"/>
              <a:t>A few days after that, Google announced the availability of Android SDK Release Candidate 1.0. </a:t>
            </a:r>
          </a:p>
          <a:p>
            <a:pPr marL="285750" indent="-285750">
              <a:buFont typeface="Wingdings" pitchFamily="2" charset="2"/>
              <a:buChar char="v"/>
            </a:pPr>
            <a:endParaRPr lang="en-US" dirty="0" smtClean="0"/>
          </a:p>
          <a:p>
            <a:pPr marL="285750" indent="-285750">
              <a:buFont typeface="Wingdings" pitchFamily="2" charset="2"/>
              <a:buChar char="v"/>
            </a:pPr>
            <a:r>
              <a:rPr lang="en-US" dirty="0" smtClean="0"/>
              <a:t>In October 2008, Google made the source code of the Android Platform available under Apache’s open source license.</a:t>
            </a:r>
            <a:endParaRPr lang="en-US" dirty="0"/>
          </a:p>
        </p:txBody>
      </p:sp>
    </p:spTree>
    <p:extLst>
      <p:ext uri="{BB962C8B-B14F-4D97-AF65-F5344CB8AC3E}">
        <p14:creationId xmlns:p14="http://schemas.microsoft.com/office/powerpoint/2010/main" val="215327622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4400"/>
            <a:ext cx="9144000" cy="1143000"/>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p:spPr>
        <p:txBody>
          <a:bodyPr/>
          <a:lstStyle/>
          <a:p>
            <a:pPr algn="ctr"/>
            <a:r>
              <a:rPr lang="en-US" dirty="0">
                <a:latin typeface="Andalus" pitchFamily="18" charset="-78"/>
                <a:cs typeface="Andalus" pitchFamily="18" charset="-78"/>
              </a:rPr>
              <a:t>OHA (Open Handset Alliance)</a:t>
            </a:r>
          </a:p>
        </p:txBody>
      </p:sp>
      <p:sp>
        <p:nvSpPr>
          <p:cNvPr id="3" name="Rectangle 2"/>
          <p:cNvSpPr/>
          <p:nvPr/>
        </p:nvSpPr>
        <p:spPr>
          <a:xfrm>
            <a:off x="838200" y="2327970"/>
            <a:ext cx="7162800" cy="1384995"/>
          </a:xfrm>
          <a:prstGeom prst="rect">
            <a:avLst/>
          </a:prstGeom>
        </p:spPr>
        <p:style>
          <a:lnRef idx="0">
            <a:scrgbClr r="0" g="0" b="0"/>
          </a:lnRef>
          <a:fillRef idx="1002">
            <a:schemeClr val="lt2"/>
          </a:fillRef>
          <a:effectRef idx="0">
            <a:scrgbClr r="0" g="0" b="0"/>
          </a:effectRef>
          <a:fontRef idx="major"/>
        </p:style>
        <p:txBody>
          <a:bodyPr wrap="square">
            <a:spAutoFit/>
          </a:bodyPr>
          <a:lstStyle/>
          <a:p>
            <a:pPr marL="285750" indent="-285750">
              <a:buFont typeface="Wingdings" pitchFamily="2" charset="2"/>
              <a:buChar char="v"/>
            </a:pPr>
            <a:r>
              <a:rPr lang="en-US" sz="2800" b="1" i="1" u="sng" dirty="0" smtClean="0">
                <a:effectLst>
                  <a:outerShdw blurRad="38100" dist="38100" dir="2700000" algn="tl">
                    <a:srgbClr val="000000">
                      <a:alpha val="43137"/>
                    </a:srgbClr>
                  </a:outerShdw>
                </a:effectLst>
              </a:rPr>
              <a:t>A business alliance consisting of 47 companies to develop open standards for mobile devices</a:t>
            </a:r>
            <a:endParaRPr lang="en-US" sz="2800" b="1" i="1" u="sng" dirty="0">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835" y="3738365"/>
            <a:ext cx="5313530" cy="3043139"/>
          </a:xfrm>
          <a:prstGeom prst="rect">
            <a:avLst/>
          </a:prstGeom>
          <a:ln>
            <a:noFill/>
          </a:ln>
          <a:effectLst/>
        </p:spPr>
        <p:style>
          <a:lnRef idx="0">
            <a:scrgbClr r="0" g="0" b="0"/>
          </a:lnRef>
          <a:fillRef idx="1003">
            <a:schemeClr val="lt2"/>
          </a:fillRef>
          <a:effectRef idx="0">
            <a:scrgbClr r="0" g="0" b="0"/>
          </a:effectRef>
          <a:fontRef idx="major"/>
        </p:style>
      </p:pic>
    </p:spTree>
    <p:extLst>
      <p:ext uri="{BB962C8B-B14F-4D97-AF65-F5344CB8AC3E}">
        <p14:creationId xmlns:p14="http://schemas.microsoft.com/office/powerpoint/2010/main" val="64086728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905000"/>
            <a:ext cx="3810000" cy="4877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92100" y="762000"/>
            <a:ext cx="8763000" cy="1277112"/>
          </a:xfrm>
          <a:gradFill>
            <a:gsLst>
              <a:gs pos="0">
                <a:srgbClr val="5E9EFF"/>
              </a:gs>
              <a:gs pos="36000">
                <a:srgbClr val="85C2FF"/>
              </a:gs>
              <a:gs pos="70000">
                <a:srgbClr val="C4D6EB"/>
              </a:gs>
              <a:gs pos="100000">
                <a:srgbClr val="FFEBFA"/>
              </a:gs>
            </a:gsLst>
            <a:lin ang="81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scene3d>
              <a:camera prst="orthographicFront"/>
              <a:lightRig rig="freezing" dir="t">
                <a:rot lat="0" lon="0" rev="5640000"/>
              </a:lightRig>
            </a:scene3d>
            <a:sp3d prstMaterial="flat">
              <a:contourClr>
                <a:schemeClr val="tx2"/>
              </a:contourClr>
            </a:sp3d>
          </a:bodyPr>
          <a:lstStyle/>
          <a:p>
            <a:pPr algn="ctr"/>
            <a:r>
              <a:rPr lang="en-US" sz="3600" dirty="0"/>
              <a:t>What is the Open Handset Alliance (OHA)? </a:t>
            </a:r>
          </a:p>
        </p:txBody>
      </p:sp>
      <p:sp>
        <p:nvSpPr>
          <p:cNvPr id="3" name="Rectangle 2"/>
          <p:cNvSpPr/>
          <p:nvPr/>
        </p:nvSpPr>
        <p:spPr>
          <a:xfrm>
            <a:off x="279400" y="2450733"/>
            <a:ext cx="5029200" cy="3785652"/>
          </a:xfrm>
          <a:prstGeom prst="rect">
            <a:avLst/>
          </a:prstGeom>
          <a:gradFill>
            <a:gsLst>
              <a:gs pos="0">
                <a:srgbClr val="5E9EFF"/>
              </a:gs>
              <a:gs pos="39999">
                <a:srgbClr val="85C2FF"/>
              </a:gs>
              <a:gs pos="70000">
                <a:srgbClr val="C4D6EB"/>
              </a:gs>
              <a:gs pos="100000">
                <a:srgbClr val="FFEBFA"/>
              </a:gs>
            </a:gsLst>
            <a:lin ang="8100000" scaled="0"/>
          </a:gradFill>
        </p:spPr>
        <p:txBody>
          <a:bodyPr wrap="square">
            <a:spAutoFit/>
          </a:bodyPr>
          <a:lstStyle/>
          <a:p>
            <a:pPr marL="342900" indent="-342900">
              <a:buFont typeface="Wingdings" pitchFamily="2" charset="2"/>
              <a:buChar char="Ø"/>
            </a:pPr>
            <a:r>
              <a:rPr lang="en-US" sz="2000" dirty="0" smtClean="0"/>
              <a:t>“… Open Handset Alliance™, a group of 47 technology and mobile companies have come together to accelerate innovation in mobile and offer consumers a richer, less expensive, and better mobile experience. </a:t>
            </a:r>
          </a:p>
          <a:p>
            <a:pPr marL="342900" indent="-342900">
              <a:buFont typeface="Wingdings" pitchFamily="2" charset="2"/>
              <a:buChar char="Ø"/>
            </a:pPr>
            <a:r>
              <a:rPr lang="en-US" sz="2000" dirty="0" smtClean="0"/>
              <a:t>Together we have developed Android™, the first complete, open, and free mobile platform.</a:t>
            </a:r>
          </a:p>
          <a:p>
            <a:pPr marL="342900" indent="-342900">
              <a:buFont typeface="Wingdings" pitchFamily="2" charset="2"/>
              <a:buChar char="Ø"/>
            </a:pPr>
            <a:r>
              <a:rPr lang="en-US" sz="2000" dirty="0" smtClean="0"/>
              <a:t>We are committed to commercially deploy handsets and services using the Android Platform. “</a:t>
            </a:r>
            <a:endParaRPr lang="en-US" sz="2000" dirty="0"/>
          </a:p>
        </p:txBody>
      </p:sp>
    </p:spTree>
    <p:extLst>
      <p:ext uri="{BB962C8B-B14F-4D97-AF65-F5344CB8AC3E}">
        <p14:creationId xmlns:p14="http://schemas.microsoft.com/office/powerpoint/2010/main" val="476945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Android</a:t>
            </a:r>
          </a:p>
        </p:txBody>
      </p:sp>
      <p:graphicFrame>
        <p:nvGraphicFramePr>
          <p:cNvPr id="4" name="Table 3"/>
          <p:cNvGraphicFramePr>
            <a:graphicFrameLocks noGrp="1"/>
          </p:cNvGraphicFramePr>
          <p:nvPr>
            <p:extLst>
              <p:ext uri="{D42A27DB-BD31-4B8C-83A1-F6EECF244321}">
                <p14:modId xmlns:p14="http://schemas.microsoft.com/office/powerpoint/2010/main" val="2945931556"/>
              </p:ext>
            </p:extLst>
          </p:nvPr>
        </p:nvGraphicFramePr>
        <p:xfrm>
          <a:off x="0" y="2362200"/>
          <a:ext cx="8915400" cy="4490720"/>
        </p:xfrm>
        <a:graphic>
          <a:graphicData uri="http://schemas.openxmlformats.org/drawingml/2006/table">
            <a:tbl>
              <a:tblPr firstRow="1" bandRow="1">
                <a:tableStyleId>{BC89EF96-8CEA-46FF-86C4-4CE0E7609802}</a:tableStyleId>
              </a:tblPr>
              <a:tblGrid>
                <a:gridCol w="3212757"/>
                <a:gridCol w="5702643"/>
              </a:tblGrid>
              <a:tr h="370840">
                <a:tc>
                  <a:txBody>
                    <a:bodyPr/>
                    <a:lstStyle/>
                    <a:p>
                      <a:pPr algn="ctr"/>
                      <a:r>
                        <a:rPr lang="en-US" dirty="0" smtClean="0"/>
                        <a:t>Features</a:t>
                      </a:r>
                      <a:endParaRPr lang="en-US" dirty="0"/>
                    </a:p>
                  </a:txBody>
                  <a:tcPr/>
                </a:tc>
                <a:tc>
                  <a:txBody>
                    <a:bodyPr/>
                    <a:lstStyle/>
                    <a:p>
                      <a:pPr algn="ctr"/>
                      <a:r>
                        <a:rPr lang="en-US" dirty="0" smtClean="0"/>
                        <a:t>Description</a:t>
                      </a:r>
                      <a:endParaRPr lang="en-US" dirty="0"/>
                    </a:p>
                  </a:txBody>
                  <a:tcPr/>
                </a:tc>
              </a:tr>
              <a:tr h="370840">
                <a:tc>
                  <a:txBody>
                    <a:bodyPr/>
                    <a:lstStyle/>
                    <a:p>
                      <a:r>
                        <a:rPr lang="en-US" dirty="0" smtClean="0"/>
                        <a:t>Beautiful UI</a:t>
                      </a:r>
                      <a:endParaRPr lang="en-US" dirty="0"/>
                    </a:p>
                  </a:txBody>
                  <a:tcPr/>
                </a:tc>
                <a:tc>
                  <a:txBody>
                    <a:bodyPr/>
                    <a:lstStyle/>
                    <a:p>
                      <a:r>
                        <a:rPr lang="en-US" dirty="0" smtClean="0"/>
                        <a:t>Android OS basic screen provides a beautiful and intuitive user interface.</a:t>
                      </a:r>
                      <a:endParaRPr lang="en-US" dirty="0"/>
                    </a:p>
                  </a:txBody>
                  <a:tcPr/>
                </a:tc>
              </a:tr>
              <a:tr h="370840">
                <a:tc>
                  <a:txBody>
                    <a:bodyPr/>
                    <a:lstStyle/>
                    <a:p>
                      <a:r>
                        <a:rPr lang="en-US" dirty="0" smtClean="0"/>
                        <a:t>Connectivity</a:t>
                      </a:r>
                      <a:endParaRPr lang="en-US" dirty="0"/>
                    </a:p>
                  </a:txBody>
                  <a:tcPr/>
                </a:tc>
                <a:tc>
                  <a:txBody>
                    <a:bodyPr/>
                    <a:lstStyle/>
                    <a:p>
                      <a:r>
                        <a:rPr lang="en-US" dirty="0" smtClean="0"/>
                        <a:t>GSM/EDGE, IDEN, CDMA, EV-DO, UMTS, Bluetooth, Wi-Fi, LTE, NFC and </a:t>
                      </a:r>
                      <a:r>
                        <a:rPr lang="en-US" dirty="0" err="1" smtClean="0"/>
                        <a:t>WiMAX</a:t>
                      </a:r>
                      <a:r>
                        <a:rPr lang="en-US" dirty="0" smtClean="0"/>
                        <a:t>.</a:t>
                      </a:r>
                      <a:endParaRPr lang="en-US" dirty="0"/>
                    </a:p>
                  </a:txBody>
                  <a:tcPr/>
                </a:tc>
              </a:tr>
              <a:tr h="370840">
                <a:tc>
                  <a:txBody>
                    <a:bodyPr/>
                    <a:lstStyle/>
                    <a:p>
                      <a:r>
                        <a:rPr lang="en-US" dirty="0" smtClean="0"/>
                        <a:t>Storage</a:t>
                      </a:r>
                      <a:endParaRPr lang="en-US" dirty="0"/>
                    </a:p>
                  </a:txBody>
                  <a:tcPr/>
                </a:tc>
                <a:tc>
                  <a:txBody>
                    <a:bodyPr/>
                    <a:lstStyle/>
                    <a:p>
                      <a:r>
                        <a:rPr lang="en-US" dirty="0" smtClean="0"/>
                        <a:t>SQLite, a lightweight relational database, is used for data storage purposes.</a:t>
                      </a:r>
                      <a:endParaRPr lang="en-US" dirty="0"/>
                    </a:p>
                  </a:txBody>
                  <a:tcPr/>
                </a:tc>
              </a:tr>
              <a:tr h="370840">
                <a:tc>
                  <a:txBody>
                    <a:bodyPr/>
                    <a:lstStyle/>
                    <a:p>
                      <a:r>
                        <a:rPr lang="en-US" dirty="0" smtClean="0"/>
                        <a:t>Media support</a:t>
                      </a:r>
                      <a:endParaRPr lang="en-US" dirty="0"/>
                    </a:p>
                  </a:txBody>
                  <a:tcPr/>
                </a:tc>
                <a:tc>
                  <a:txBody>
                    <a:bodyPr/>
                    <a:lstStyle/>
                    <a:p>
                      <a:r>
                        <a:rPr lang="en-US" dirty="0" smtClean="0"/>
                        <a:t>H.263, H.264, MPEG-4 SP, AMR, AMR-WB, AAC, HE-AAC, AAC 5.1, MP3, MIDI, </a:t>
                      </a:r>
                      <a:r>
                        <a:rPr lang="en-US" dirty="0" err="1" smtClean="0"/>
                        <a:t>Ogg</a:t>
                      </a:r>
                      <a:r>
                        <a:rPr lang="en-US" dirty="0" smtClean="0"/>
                        <a:t> </a:t>
                      </a:r>
                      <a:r>
                        <a:rPr lang="en-US" dirty="0" err="1" smtClean="0"/>
                        <a:t>Vorbis</a:t>
                      </a:r>
                      <a:r>
                        <a:rPr lang="en-US" dirty="0" smtClean="0"/>
                        <a:t>, WAV, JPEG, PNG, GIF, and BMP</a:t>
                      </a:r>
                      <a:endParaRPr lang="en-US" dirty="0"/>
                    </a:p>
                  </a:txBody>
                  <a:tcPr/>
                </a:tc>
              </a:tr>
              <a:tr h="370840">
                <a:tc>
                  <a:txBody>
                    <a:bodyPr/>
                    <a:lstStyle/>
                    <a:p>
                      <a:r>
                        <a:rPr lang="en-US" dirty="0" smtClean="0"/>
                        <a:t>Messaging</a:t>
                      </a:r>
                      <a:endParaRPr lang="en-US" dirty="0"/>
                    </a:p>
                  </a:txBody>
                  <a:tcPr/>
                </a:tc>
                <a:tc>
                  <a:txBody>
                    <a:bodyPr/>
                    <a:lstStyle/>
                    <a:p>
                      <a:r>
                        <a:rPr lang="en-US" dirty="0" smtClean="0"/>
                        <a:t>SMS and MMS</a:t>
                      </a:r>
                      <a:endParaRPr lang="en-US" dirty="0"/>
                    </a:p>
                  </a:txBody>
                  <a:tcPr/>
                </a:tc>
              </a:tr>
              <a:tr h="370840">
                <a:tc>
                  <a:txBody>
                    <a:bodyPr/>
                    <a:lstStyle/>
                    <a:p>
                      <a:r>
                        <a:rPr lang="en-US" dirty="0" smtClean="0"/>
                        <a:t>Web browser</a:t>
                      </a:r>
                      <a:endParaRPr lang="en-US" dirty="0"/>
                    </a:p>
                  </a:txBody>
                  <a:tcPr/>
                </a:tc>
                <a:tc>
                  <a:txBody>
                    <a:bodyPr/>
                    <a:lstStyle/>
                    <a:p>
                      <a:r>
                        <a:rPr lang="en-US" dirty="0" smtClean="0"/>
                        <a:t>Based on the open-source </a:t>
                      </a:r>
                      <a:r>
                        <a:rPr lang="en-US" dirty="0" err="1" smtClean="0"/>
                        <a:t>WebKit</a:t>
                      </a:r>
                      <a:r>
                        <a:rPr lang="en-US" dirty="0" smtClean="0"/>
                        <a:t> layout engine, coupled with Chrome's V8 JavaScript engine supporting HTML5 and CSS3.</a:t>
                      </a:r>
                      <a:endParaRPr lang="en-US" dirty="0"/>
                    </a:p>
                  </a:txBody>
                  <a:tcPr/>
                </a:tc>
              </a:tr>
            </a:tbl>
          </a:graphicData>
        </a:graphic>
      </p:graphicFrame>
    </p:spTree>
    <p:extLst>
      <p:ext uri="{BB962C8B-B14F-4D97-AF65-F5344CB8AC3E}">
        <p14:creationId xmlns:p14="http://schemas.microsoft.com/office/powerpoint/2010/main" val="326223129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Android</a:t>
            </a:r>
          </a:p>
        </p:txBody>
      </p:sp>
      <p:graphicFrame>
        <p:nvGraphicFramePr>
          <p:cNvPr id="4" name="Table 3"/>
          <p:cNvGraphicFramePr>
            <a:graphicFrameLocks noGrp="1"/>
          </p:cNvGraphicFramePr>
          <p:nvPr>
            <p:extLst>
              <p:ext uri="{D42A27DB-BD31-4B8C-83A1-F6EECF244321}">
                <p14:modId xmlns:p14="http://schemas.microsoft.com/office/powerpoint/2010/main" val="2402979462"/>
              </p:ext>
            </p:extLst>
          </p:nvPr>
        </p:nvGraphicFramePr>
        <p:xfrm>
          <a:off x="0" y="2362200"/>
          <a:ext cx="8915400" cy="4394200"/>
        </p:xfrm>
        <a:graphic>
          <a:graphicData uri="http://schemas.openxmlformats.org/drawingml/2006/table">
            <a:tbl>
              <a:tblPr firstRow="1" bandRow="1">
                <a:tableStyleId>{BC89EF96-8CEA-46FF-86C4-4CE0E7609802}</a:tableStyleId>
              </a:tblPr>
              <a:tblGrid>
                <a:gridCol w="3212757"/>
                <a:gridCol w="5702643"/>
              </a:tblGrid>
              <a:tr h="370840">
                <a:tc>
                  <a:txBody>
                    <a:bodyPr/>
                    <a:lstStyle/>
                    <a:p>
                      <a:pPr algn="ctr"/>
                      <a:r>
                        <a:rPr lang="en-US" dirty="0" smtClean="0"/>
                        <a:t>Features</a:t>
                      </a:r>
                      <a:endParaRPr lang="en-US" dirty="0"/>
                    </a:p>
                  </a:txBody>
                  <a:tcPr/>
                </a:tc>
                <a:tc>
                  <a:txBody>
                    <a:bodyPr/>
                    <a:lstStyle/>
                    <a:p>
                      <a:pPr algn="ctr"/>
                      <a:r>
                        <a:rPr lang="en-US" dirty="0" smtClean="0"/>
                        <a:t>Description</a:t>
                      </a: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baseline="0" dirty="0" smtClean="0">
                          <a:solidFill>
                            <a:schemeClr val="tx1"/>
                          </a:solidFill>
                          <a:latin typeface="+mn-lt"/>
                          <a:ea typeface="+mn-ea"/>
                          <a:cs typeface="+mn-cs"/>
                        </a:rPr>
                        <a:t>Multi-touch 	</a:t>
                      </a:r>
                    </a:p>
                    <a:p>
                      <a:pPr algn="ctr"/>
                      <a:endParaRPr lang="en-US" dirty="0"/>
                    </a:p>
                  </a:txBody>
                  <a:tcPr/>
                </a:tc>
                <a:tc>
                  <a:txBody>
                    <a:bodyPr/>
                    <a:lstStyle/>
                    <a:p>
                      <a:r>
                        <a:rPr kumimoji="0" lang="en-US" sz="1800" b="0" i="0" u="none" strike="noStrike" kern="1200" baseline="0" dirty="0" smtClean="0">
                          <a:solidFill>
                            <a:schemeClr val="tx1"/>
                          </a:solidFill>
                          <a:latin typeface="+mn-lt"/>
                          <a:ea typeface="+mn-ea"/>
                          <a:cs typeface="+mn-cs"/>
                        </a:rPr>
                        <a:t>Android has native support for multi-touch which was initially made available in handsets such as the HTC Hero. 	</a:t>
                      </a:r>
                    </a:p>
                  </a:txBody>
                  <a:tcPr/>
                </a:tc>
              </a:tr>
              <a:tr h="370840">
                <a:tc>
                  <a:txBody>
                    <a:bodyPr/>
                    <a:lstStyle/>
                    <a:p>
                      <a:pPr algn="ctr"/>
                      <a:r>
                        <a:rPr kumimoji="0" lang="en-US" sz="1800" b="0" i="0" u="none" strike="noStrike" kern="1200" baseline="0" dirty="0" smtClean="0">
                          <a:solidFill>
                            <a:schemeClr val="tx1"/>
                          </a:solidFill>
                          <a:latin typeface="+mn-lt"/>
                          <a:ea typeface="+mn-ea"/>
                          <a:cs typeface="+mn-cs"/>
                        </a:rPr>
                        <a:t>Multi-tasking 	</a:t>
                      </a:r>
                    </a:p>
                  </a:txBody>
                  <a:tcPr/>
                </a:tc>
                <a:tc>
                  <a:txBody>
                    <a:bodyPr/>
                    <a:lstStyle/>
                    <a:p>
                      <a:r>
                        <a:rPr kumimoji="0" lang="en-US" sz="1800" b="0" i="0" u="none" strike="noStrike" kern="1200" baseline="0" dirty="0" smtClean="0">
                          <a:solidFill>
                            <a:schemeClr val="tx1"/>
                          </a:solidFill>
                          <a:latin typeface="+mn-lt"/>
                          <a:ea typeface="+mn-ea"/>
                          <a:cs typeface="+mn-cs"/>
                        </a:rPr>
                        <a:t>User can jump from one task to another and same time various application can run simultaneously. 	</a:t>
                      </a:r>
                    </a:p>
                  </a:txBody>
                  <a:tcPr/>
                </a:tc>
              </a:tr>
              <a:tr h="370840">
                <a:tc>
                  <a:txBody>
                    <a:bodyPr/>
                    <a:lstStyle/>
                    <a:p>
                      <a:r>
                        <a:rPr kumimoji="0" lang="en-US" sz="1800" b="0" i="0" u="none" strike="noStrike" kern="1200" baseline="0" dirty="0" smtClean="0">
                          <a:solidFill>
                            <a:schemeClr val="tx1"/>
                          </a:solidFill>
                          <a:latin typeface="+mn-lt"/>
                          <a:ea typeface="+mn-ea"/>
                          <a:cs typeface="+mn-cs"/>
                        </a:rPr>
                        <a:t>Resizable widgets 	</a:t>
                      </a:r>
                    </a:p>
                  </a:txBody>
                  <a:tcPr/>
                </a:tc>
                <a:tc>
                  <a:txBody>
                    <a:bodyPr/>
                    <a:lstStyle/>
                    <a:p>
                      <a:r>
                        <a:rPr lang="en-US" dirty="0" smtClean="0"/>
                        <a:t>Widgets are resizable, so users can expand them to show more content or shrink them to save space</a:t>
                      </a:r>
                      <a:endParaRPr lang="en-US" dirty="0"/>
                    </a:p>
                  </a:txBody>
                  <a:tcPr/>
                </a:tc>
              </a:tr>
              <a:tr h="370840">
                <a:tc>
                  <a:txBody>
                    <a:bodyPr/>
                    <a:lstStyle/>
                    <a:p>
                      <a:r>
                        <a:rPr kumimoji="0" lang="en-US" sz="1800" b="0" i="0" u="none" strike="noStrike" kern="1200" baseline="0" dirty="0" smtClean="0">
                          <a:solidFill>
                            <a:schemeClr val="tx1"/>
                          </a:solidFill>
                          <a:latin typeface="+mn-lt"/>
                          <a:ea typeface="+mn-ea"/>
                          <a:cs typeface="+mn-cs"/>
                        </a:rPr>
                        <a:t>GCM 	</a:t>
                      </a:r>
                    </a:p>
                  </a:txBody>
                  <a:tcPr/>
                </a:tc>
                <a:tc>
                  <a:txBody>
                    <a:bodyPr/>
                    <a:lstStyle/>
                    <a:p>
                      <a:r>
                        <a:rPr kumimoji="0" lang="en-US" sz="1800" b="0" i="0" u="none" strike="noStrike" kern="1200" baseline="0" dirty="0" smtClean="0">
                          <a:solidFill>
                            <a:schemeClr val="tx1"/>
                          </a:solidFill>
                          <a:latin typeface="+mn-lt"/>
                          <a:ea typeface="+mn-ea"/>
                          <a:cs typeface="+mn-cs"/>
                        </a:rPr>
                        <a:t>Google Cloud Messaging (GCM) is a service that lets developers send short message data to their users on Android devices, without needing a proprietary sync solution. 	</a:t>
                      </a:r>
                    </a:p>
                  </a:txBody>
                  <a:tcPr/>
                </a:tc>
              </a:tr>
              <a:tr h="370840">
                <a:tc>
                  <a:txBody>
                    <a:bodyPr/>
                    <a:lstStyle/>
                    <a:p>
                      <a:r>
                        <a:rPr kumimoji="0" lang="en-US" sz="1800" b="0" i="0" u="none" strike="noStrike" kern="1200" baseline="0" dirty="0" smtClean="0">
                          <a:solidFill>
                            <a:schemeClr val="tx1"/>
                          </a:solidFill>
                          <a:latin typeface="+mn-lt"/>
                          <a:ea typeface="+mn-ea"/>
                          <a:cs typeface="+mn-cs"/>
                        </a:rPr>
                        <a:t>Wi-Fi Direct 	</a:t>
                      </a:r>
                    </a:p>
                  </a:txBody>
                  <a:tcPr/>
                </a:tc>
                <a:tc>
                  <a:txBody>
                    <a:bodyPr/>
                    <a:lstStyle/>
                    <a:p>
                      <a:r>
                        <a:rPr kumimoji="0" lang="en-US" sz="1800" b="0" i="0" u="none" strike="noStrike" kern="1200" baseline="0" dirty="0" smtClean="0">
                          <a:solidFill>
                            <a:schemeClr val="tx1"/>
                          </a:solidFill>
                          <a:latin typeface="+mn-lt"/>
                          <a:ea typeface="+mn-ea"/>
                          <a:cs typeface="+mn-cs"/>
                        </a:rPr>
                        <a:t>A technology that lets apps discover and pair directly, over a high-bandwidth peer-to-peer connection. 	</a:t>
                      </a:r>
                    </a:p>
                  </a:txBody>
                  <a:tcPr/>
                </a:tc>
              </a:tr>
            </a:tbl>
          </a:graphicData>
        </a:graphic>
      </p:graphicFrame>
    </p:spTree>
    <p:extLst>
      <p:ext uri="{BB962C8B-B14F-4D97-AF65-F5344CB8AC3E}">
        <p14:creationId xmlns:p14="http://schemas.microsoft.com/office/powerpoint/2010/main" val="419661848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895</TotalTime>
  <Words>1450</Words>
  <Application>Microsoft Office PowerPoint</Application>
  <PresentationFormat>On-screen Show (4:3)</PresentationFormat>
  <Paragraphs>239</Paragraphs>
  <Slides>48</Slides>
  <Notes>2</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Flow</vt:lpstr>
      <vt:lpstr>MAJOR PROJECT PRESENTATION ON “DELHI BUS NAVIGATOR”</vt:lpstr>
      <vt:lpstr>Android Introduction</vt:lpstr>
      <vt:lpstr>What is Android?</vt:lpstr>
      <vt:lpstr>What is Android?</vt:lpstr>
      <vt:lpstr>History of Android</vt:lpstr>
      <vt:lpstr>OHA (Open Handset Alliance)</vt:lpstr>
      <vt:lpstr>What is the Open Handset Alliance (OHA)? </vt:lpstr>
      <vt:lpstr>Features of Android</vt:lpstr>
      <vt:lpstr>Features of Android</vt:lpstr>
      <vt:lpstr>Architecture</vt:lpstr>
      <vt:lpstr> Android S/W Stack – application</vt:lpstr>
      <vt:lpstr>Android S/W Stack – App Framework</vt:lpstr>
      <vt:lpstr>Android S/W Stack –  App Framework (Cont)</vt:lpstr>
      <vt:lpstr>Android S/W Stack - Libraries</vt:lpstr>
      <vt:lpstr>Android S/W Stack - Libraries</vt:lpstr>
      <vt:lpstr>Android S/W Stack - Runtime</vt:lpstr>
      <vt:lpstr>The Dalvik runtime is optimised for mobile applications</vt:lpstr>
      <vt:lpstr>Android S/W Stack – Runtime (Cont) </vt:lpstr>
      <vt:lpstr>Android S/W Stack – Linux Kernel</vt:lpstr>
      <vt:lpstr>Creating a Project (1)</vt:lpstr>
      <vt:lpstr>Creating a Project (2)</vt:lpstr>
      <vt:lpstr>Creating a Project (3)</vt:lpstr>
      <vt:lpstr>Creating a Project (4)</vt:lpstr>
      <vt:lpstr>Project Components</vt:lpstr>
      <vt:lpstr>Project Components</vt:lpstr>
      <vt:lpstr>The Main Activity File</vt:lpstr>
      <vt:lpstr>XML</vt:lpstr>
      <vt:lpstr>XML</vt:lpstr>
      <vt:lpstr>R Class</vt:lpstr>
      <vt:lpstr>The Manifest File </vt:lpstr>
      <vt:lpstr>Delhi Bus Navigator </vt:lpstr>
      <vt:lpstr> ADVANTAGES OF THE PROPOSED SYSTEM</vt:lpstr>
      <vt:lpstr>INTRODUCTION</vt:lpstr>
      <vt:lpstr>HARDWARE AND SOFTWARE REQUIREMENTS</vt:lpstr>
      <vt:lpstr>PowerPoint Presentation</vt:lpstr>
      <vt:lpstr> DATA FLOW DIAGRAM</vt:lpstr>
      <vt:lpstr>PowerPoint Presentation</vt:lpstr>
      <vt:lpstr>SCREEN SHOTS</vt:lpstr>
      <vt:lpstr>MENU</vt:lpstr>
      <vt:lpstr>FIND BUS</vt:lpstr>
      <vt:lpstr>BUS DETAIL</vt:lpstr>
      <vt:lpstr>FIND ROUTE</vt:lpstr>
      <vt:lpstr>FIND STOP</vt:lpstr>
      <vt:lpstr>OTHER OPTIONS </vt:lpstr>
      <vt:lpstr>OTHER OPTIONS </vt:lpstr>
      <vt:lpstr>ABOUT US </vt:lpstr>
      <vt:lpstr>BIBLOGRAPHY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Sintoo kumar</dc:creator>
  <cp:lastModifiedBy>Sintoo kumar</cp:lastModifiedBy>
  <cp:revision>57</cp:revision>
  <dcterms:created xsi:type="dcterms:W3CDTF">2016-01-12T15:37:11Z</dcterms:created>
  <dcterms:modified xsi:type="dcterms:W3CDTF">2016-04-05T06:52:45Z</dcterms:modified>
</cp:coreProperties>
</file>